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2" r:id="rId19"/>
    <p:sldId id="275" r:id="rId20"/>
    <p:sldId id="289" r:id="rId21"/>
    <p:sldId id="276" r:id="rId22"/>
    <p:sldId id="274" r:id="rId23"/>
    <p:sldId id="279" r:id="rId24"/>
    <p:sldId id="280" r:id="rId25"/>
    <p:sldId id="282" r:id="rId26"/>
    <p:sldId id="286" r:id="rId27"/>
    <p:sldId id="284" r:id="rId28"/>
    <p:sldId id="285" r:id="rId29"/>
    <p:sldId id="290" r:id="rId30"/>
    <p:sldId id="292" r:id="rId31"/>
    <p:sldId id="287" r:id="rId32"/>
    <p:sldId id="288" r:id="rId33"/>
    <p:sldId id="293" r:id="rId34"/>
    <p:sldId id="294" r:id="rId35"/>
    <p:sldId id="295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66" d="100"/>
          <a:sy n="66" d="100"/>
        </p:scale>
        <p:origin x="82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277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42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870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87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619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110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648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220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61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746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2EB99-B408-4112-B3B2-5C11D8E0C8E9}" type="datetimeFigureOut">
              <a:rPr lang="ru-RU" smtClean="0"/>
              <a:t>25.09.2025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C8C17-4336-44F3-AA8F-53AEDBB4F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18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Задачи по генетике в ЕГЭ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507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Если есть полное сцепление генов, без нарушения</a:t>
            </a:r>
          </a:p>
          <a:p>
            <a:r>
              <a:rPr lang="ru-RU" dirty="0"/>
              <a:t>Проявляется </a:t>
            </a:r>
            <a:r>
              <a:rPr lang="ru-RU" b="1" dirty="0"/>
              <a:t>закон сцепленного наследования генов,</a:t>
            </a:r>
            <a:r>
              <a:rPr lang="ru-RU" dirty="0"/>
              <a:t> гены </a:t>
            </a:r>
            <a:r>
              <a:rPr lang="ru-RU" b="1" dirty="0"/>
              <a:t>полностью </a:t>
            </a:r>
            <a:r>
              <a:rPr lang="ru-RU" dirty="0"/>
              <a:t>сцеплены, так как находятся близко на </a:t>
            </a:r>
            <a:r>
              <a:rPr lang="ru-RU" b="1" dirty="0"/>
              <a:t>одной паре гомологичных </a:t>
            </a:r>
            <a:r>
              <a:rPr lang="ru-RU" dirty="0"/>
              <a:t>хромосом, </a:t>
            </a:r>
            <a:r>
              <a:rPr lang="ru-RU" b="1" dirty="0"/>
              <a:t>кроссинговера не </a:t>
            </a:r>
            <a:r>
              <a:rPr lang="ru-RU" b="1" dirty="0" smtClean="0"/>
              <a:t>происходит</a:t>
            </a:r>
          </a:p>
          <a:p>
            <a:endParaRPr lang="ru-RU" b="1" dirty="0" smtClean="0"/>
          </a:p>
          <a:p>
            <a:r>
              <a:rPr lang="ru-RU" b="1" dirty="0"/>
              <a:t>Если есть неполное сцепление генов, которое нарушается</a:t>
            </a:r>
          </a:p>
          <a:p>
            <a:r>
              <a:rPr lang="ru-RU" dirty="0"/>
              <a:t>Появление</a:t>
            </a:r>
            <a:r>
              <a:rPr lang="ru-RU" b="1" dirty="0"/>
              <a:t> </a:t>
            </a:r>
            <a:r>
              <a:rPr lang="ru-RU" b="1" dirty="0" err="1"/>
              <a:t>неравночисленных</a:t>
            </a:r>
            <a:r>
              <a:rPr lang="ru-RU" b="1" dirty="0"/>
              <a:t> фенотипических </a:t>
            </a:r>
            <a:r>
              <a:rPr lang="ru-RU" dirty="0"/>
              <a:t>групп связано с явлением </a:t>
            </a:r>
            <a:r>
              <a:rPr lang="ru-RU" b="1" dirty="0"/>
              <a:t>неполного сцепления генов</a:t>
            </a:r>
            <a:r>
              <a:rPr lang="ru-RU" dirty="0"/>
              <a:t> (нарушением сцепления)». </a:t>
            </a:r>
            <a:r>
              <a:rPr lang="ru-RU" dirty="0" err="1"/>
              <a:t>Бо́льшая</a:t>
            </a:r>
            <a:r>
              <a:rPr lang="ru-RU" dirty="0"/>
              <a:t> фенотипическая группа состоит из особей, которые образовались в результате </a:t>
            </a:r>
            <a:r>
              <a:rPr lang="ru-RU" b="1" dirty="0"/>
              <a:t>сцепления генов.</a:t>
            </a:r>
            <a:r>
              <a:rPr lang="ru-RU" dirty="0"/>
              <a:t> Меньшая группа состоит из рекомбинантных особей, образованных в результате </a:t>
            </a:r>
            <a:r>
              <a:rPr lang="ru-RU" b="1" dirty="0"/>
              <a:t>слияния </a:t>
            </a:r>
            <a:r>
              <a:rPr lang="ru-RU" b="1" dirty="0" err="1"/>
              <a:t>кроссоверных</a:t>
            </a:r>
            <a:r>
              <a:rPr lang="ru-RU" b="1" dirty="0"/>
              <a:t> </a:t>
            </a:r>
            <a:r>
              <a:rPr lang="ru-RU" dirty="0"/>
              <a:t>гамет</a:t>
            </a:r>
          </a:p>
        </p:txBody>
      </p:sp>
    </p:spTree>
    <p:extLst>
      <p:ext uri="{BB962C8B-B14F-4D97-AF65-F5344CB8AC3E}">
        <p14:creationId xmlns:p14="http://schemas.microsoft.com/office/powerpoint/2010/main" val="1720335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Если есть сцепление с полом (с X-хромосомой)</a:t>
            </a:r>
          </a:p>
          <a:p>
            <a:r>
              <a:rPr lang="ru-RU" dirty="0"/>
              <a:t>Наблюдается наследование, </a:t>
            </a:r>
            <a:r>
              <a:rPr lang="ru-RU" b="1" dirty="0"/>
              <a:t>сцепленное с полом, </a:t>
            </a:r>
            <a:r>
              <a:rPr lang="ru-RU" dirty="0"/>
              <a:t>так как ген </a:t>
            </a:r>
            <a:r>
              <a:rPr lang="ru-RU" b="1" dirty="0"/>
              <a:t>находится на X-хромосоме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874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Независимое наследование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959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 задачи на </a:t>
            </a:r>
            <a:r>
              <a:rPr lang="ru-RU" dirty="0" err="1" smtClean="0"/>
              <a:t>дигибридное</a:t>
            </a:r>
            <a:r>
              <a:rPr lang="ru-RU" dirty="0" smtClean="0"/>
              <a:t> скрещивание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26426"/>
          <a:stretch/>
        </p:blipFill>
        <p:spPr>
          <a:xfrm>
            <a:off x="7495381" y="2531926"/>
            <a:ext cx="4022726" cy="3841750"/>
          </a:xfrm>
          <a:prstGeom prst="rect">
            <a:avLst/>
          </a:prstGeom>
        </p:spPr>
      </p:pic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379413" y="1943100"/>
            <a:ext cx="64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/>
              <a:t>F</a:t>
            </a:r>
            <a:r>
              <a:rPr lang="en-US" altLang="ru-RU" sz="3200" b="1" baseline="-25000"/>
              <a:t>1</a:t>
            </a:r>
            <a:endParaRPr lang="ru-RU" altLang="ru-RU" sz="3200" b="1" baseline="-25000"/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2402683" y="1882776"/>
            <a:ext cx="2014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A </a:t>
            </a:r>
            <a:r>
              <a:rPr lang="ru-RU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а </a:t>
            </a:r>
            <a:r>
              <a:rPr lang="en-US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B b</a:t>
            </a:r>
            <a:endParaRPr lang="ru-RU" altLang="ru-RU" sz="32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Line 27"/>
          <p:cNvSpPr>
            <a:spLocks noChangeShapeType="1"/>
          </p:cNvSpPr>
          <p:nvPr/>
        </p:nvSpPr>
        <p:spPr bwMode="auto">
          <a:xfrm>
            <a:off x="4167188" y="3602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411165" y="5507038"/>
            <a:ext cx="647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 dirty="0"/>
              <a:t>F</a:t>
            </a:r>
            <a:r>
              <a:rPr lang="ru-RU" altLang="ru-RU" sz="3200" b="1" baseline="-25000" dirty="0"/>
              <a:t>2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1822451" y="5954713"/>
            <a:ext cx="5184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/>
              <a:t>9      :     3     :     3      :     1</a:t>
            </a:r>
          </a:p>
        </p:txBody>
      </p: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1461294" y="5341939"/>
            <a:ext cx="5832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А_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_</a:t>
            </a:r>
            <a:r>
              <a:rPr lang="ru-RU" altLang="ru-RU" sz="2400" b="1">
                <a:solidFill>
                  <a:srgbClr val="CC3300"/>
                </a:solidFill>
              </a:rPr>
              <a:t>    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B_     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A_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endParaRPr lang="ru-RU" altLang="ru-RU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099472" y="2838451"/>
            <a:ext cx="1008062" cy="647700"/>
            <a:chOff x="1882" y="1661"/>
            <a:chExt cx="635" cy="408"/>
          </a:xfrm>
        </p:grpSpPr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АВ</a:t>
              </a:r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>
            <a:off x="3259141" y="2838451"/>
            <a:ext cx="1008062" cy="647700"/>
            <a:chOff x="1882" y="1661"/>
            <a:chExt cx="635" cy="408"/>
          </a:xfrm>
        </p:grpSpPr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</a:t>
              </a: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" name="Group 11"/>
          <p:cNvGrpSpPr>
            <a:grpSpLocks/>
          </p:cNvGrpSpPr>
          <p:nvPr/>
        </p:nvGrpSpPr>
        <p:grpSpPr bwMode="auto">
          <a:xfrm>
            <a:off x="4375152" y="2838451"/>
            <a:ext cx="1008062" cy="647700"/>
            <a:chOff x="1882" y="1661"/>
            <a:chExt cx="635" cy="408"/>
          </a:xfrm>
        </p:grpSpPr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</a:t>
              </a: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В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1" name="Group 11"/>
          <p:cNvGrpSpPr>
            <a:grpSpLocks/>
          </p:cNvGrpSpPr>
          <p:nvPr/>
        </p:nvGrpSpPr>
        <p:grpSpPr bwMode="auto">
          <a:xfrm>
            <a:off x="5491163" y="2838451"/>
            <a:ext cx="1008062" cy="647700"/>
            <a:chOff x="1882" y="1661"/>
            <a:chExt cx="635" cy="408"/>
          </a:xfrm>
        </p:grpSpPr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086897" y="2341286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450850" y="2987377"/>
            <a:ext cx="720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400" b="1" dirty="0" smtClean="0"/>
              <a:t>G</a:t>
            </a:r>
            <a:endParaRPr lang="ru-RU" alt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620839" y="5758421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145635" y="5726394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738689" y="5702302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434143" y="5729572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4476760" y="1861761"/>
            <a:ext cx="2014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A </a:t>
            </a:r>
            <a:r>
              <a:rPr lang="ru-RU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а </a:t>
            </a:r>
            <a:r>
              <a:rPr lang="en-US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B b</a:t>
            </a:r>
            <a:endParaRPr lang="ru-RU" altLang="ru-RU" sz="32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60974" y="2320271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4194178" y="1804988"/>
            <a:ext cx="647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4400" dirty="0">
                <a:cs typeface="Arial" panose="020B0604020202020204" pitchFamily="34" charset="0"/>
              </a:rPr>
              <a:t>×</a:t>
            </a:r>
          </a:p>
        </p:txBody>
      </p:sp>
    </p:spTree>
    <p:extLst>
      <p:ext uri="{BB962C8B-B14F-4D97-AF65-F5344CB8AC3E}">
        <p14:creationId xmlns:p14="http://schemas.microsoft.com/office/powerpoint/2010/main" val="304166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Дигибридное</a:t>
            </a:r>
            <a:r>
              <a:rPr lang="ru-RU" dirty="0" smtClean="0"/>
              <a:t> с </a:t>
            </a:r>
            <a:r>
              <a:rPr lang="ru-RU" dirty="0" err="1" smtClean="0"/>
              <a:t>леталью</a:t>
            </a:r>
            <a:endParaRPr lang="ru-RU" dirty="0"/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379413" y="1943100"/>
            <a:ext cx="64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/>
              <a:t>F</a:t>
            </a:r>
            <a:r>
              <a:rPr lang="en-US" altLang="ru-RU" sz="3200" b="1" baseline="-25000"/>
              <a:t>1</a:t>
            </a:r>
            <a:endParaRPr lang="ru-RU" altLang="ru-RU" sz="3200" b="1" baseline="-25000"/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2402683" y="1882776"/>
            <a:ext cx="2014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A </a:t>
            </a:r>
            <a:r>
              <a:rPr lang="ru-RU" altLang="ru-RU" sz="3200" b="1" i="1" dirty="0">
                <a:solidFill>
                  <a:srgbClr val="CC3300"/>
                </a:solidFill>
                <a:latin typeface="Times New Roman" panose="02020603050405020304" pitchFamily="18" charset="0"/>
              </a:rPr>
              <a:t>а </a:t>
            </a:r>
            <a:r>
              <a:rPr lang="en-US" altLang="ru-RU" sz="3200" b="1" i="1" dirty="0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rPr>
              <a:t>B </a:t>
            </a:r>
            <a:r>
              <a:rPr lang="en-US" altLang="ru-RU" sz="3200" b="1" dirty="0" err="1">
                <a:solidFill>
                  <a:srgbClr val="CC3300"/>
                </a:solidFill>
                <a:latin typeface="Times New Roman" panose="02020603050405020304" pitchFamily="18" charset="0"/>
              </a:rPr>
              <a:t>b</a:t>
            </a:r>
            <a:endParaRPr lang="ru-RU" altLang="ru-RU" sz="3200" b="1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Line 27"/>
          <p:cNvSpPr>
            <a:spLocks noChangeShapeType="1"/>
          </p:cNvSpPr>
          <p:nvPr/>
        </p:nvSpPr>
        <p:spPr bwMode="auto">
          <a:xfrm>
            <a:off x="4167188" y="3602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413546" y="4298056"/>
            <a:ext cx="647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 dirty="0"/>
              <a:t>F</a:t>
            </a:r>
            <a:r>
              <a:rPr lang="ru-RU" altLang="ru-RU" sz="3200" b="1" baseline="-25000" dirty="0"/>
              <a:t>2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1824832" y="4745731"/>
            <a:ext cx="5184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 smtClean="0"/>
              <a:t>9      </a:t>
            </a:r>
            <a:r>
              <a:rPr lang="ru-RU" altLang="ru-RU" sz="3200" b="1" dirty="0"/>
              <a:t>:     3     :     3      :     1</a:t>
            </a:r>
          </a:p>
        </p:txBody>
      </p: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1463675" y="4132957"/>
            <a:ext cx="5832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А_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_</a:t>
            </a:r>
            <a:r>
              <a:rPr lang="ru-RU" altLang="ru-RU" sz="2400" b="1">
                <a:solidFill>
                  <a:srgbClr val="CC3300"/>
                </a:solidFill>
              </a:rPr>
              <a:t>    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B_     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A_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endParaRPr lang="ru-RU" altLang="ru-RU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099472" y="2838451"/>
            <a:ext cx="1008062" cy="647700"/>
            <a:chOff x="1882" y="1661"/>
            <a:chExt cx="635" cy="408"/>
          </a:xfrm>
        </p:grpSpPr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АВ</a:t>
              </a:r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>
            <a:off x="3259141" y="2838451"/>
            <a:ext cx="1008062" cy="647700"/>
            <a:chOff x="1882" y="1661"/>
            <a:chExt cx="635" cy="408"/>
          </a:xfrm>
        </p:grpSpPr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</a:t>
              </a: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" name="Group 11"/>
          <p:cNvGrpSpPr>
            <a:grpSpLocks/>
          </p:cNvGrpSpPr>
          <p:nvPr/>
        </p:nvGrpSpPr>
        <p:grpSpPr bwMode="auto">
          <a:xfrm>
            <a:off x="4375152" y="2838451"/>
            <a:ext cx="1008062" cy="647700"/>
            <a:chOff x="1882" y="1661"/>
            <a:chExt cx="635" cy="408"/>
          </a:xfrm>
        </p:grpSpPr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</a:t>
              </a: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В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1" name="Group 11"/>
          <p:cNvGrpSpPr>
            <a:grpSpLocks/>
          </p:cNvGrpSpPr>
          <p:nvPr/>
        </p:nvGrpSpPr>
        <p:grpSpPr bwMode="auto">
          <a:xfrm>
            <a:off x="5491163" y="2838451"/>
            <a:ext cx="1008062" cy="647700"/>
            <a:chOff x="1882" y="1661"/>
            <a:chExt cx="635" cy="408"/>
          </a:xfrm>
        </p:grpSpPr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086897" y="2341286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450850" y="2987377"/>
            <a:ext cx="720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400" b="1" dirty="0" smtClean="0"/>
              <a:t>G</a:t>
            </a:r>
            <a:endParaRPr lang="ru-RU" alt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623220" y="4549439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148016" y="4517412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741070" y="4493320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436524" y="4520590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4476760" y="1861761"/>
            <a:ext cx="2014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A </a:t>
            </a:r>
            <a:r>
              <a:rPr lang="ru-RU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а </a:t>
            </a:r>
            <a:r>
              <a:rPr lang="en-US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B b</a:t>
            </a:r>
            <a:endParaRPr lang="ru-RU" altLang="ru-RU" sz="32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60974" y="2320271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4194178" y="1804988"/>
            <a:ext cx="647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4400" dirty="0">
                <a:cs typeface="Arial" panose="020B0604020202020204" pitchFamily="34" charset="0"/>
              </a:rPr>
              <a:t>×</a:t>
            </a:r>
          </a:p>
        </p:txBody>
      </p:sp>
      <p:sp>
        <p:nvSpPr>
          <p:cNvPr id="34" name="Text Box 36"/>
          <p:cNvSpPr txBox="1">
            <a:spLocks noChangeArrowheads="1"/>
          </p:cNvSpPr>
          <p:nvPr/>
        </p:nvSpPr>
        <p:spPr bwMode="auto">
          <a:xfrm>
            <a:off x="1854201" y="5891708"/>
            <a:ext cx="5184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 smtClean="0"/>
              <a:t>6      </a:t>
            </a:r>
            <a:r>
              <a:rPr lang="ru-RU" altLang="ru-RU" sz="3200" b="1" dirty="0"/>
              <a:t>:     3     :     </a:t>
            </a:r>
            <a:r>
              <a:rPr lang="ru-RU" altLang="ru-RU" sz="3200" b="1" dirty="0" smtClean="0"/>
              <a:t>2      </a:t>
            </a:r>
            <a:r>
              <a:rPr lang="ru-RU" altLang="ru-RU" sz="3200" b="1" dirty="0"/>
              <a:t>:     1</a:t>
            </a:r>
          </a:p>
        </p:txBody>
      </p:sp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7038976" y="5954116"/>
            <a:ext cx="29122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 smtClean="0">
                <a:solidFill>
                  <a:srgbClr val="CC3300"/>
                </a:solidFill>
                <a:latin typeface="Times New Roman" panose="02020603050405020304" pitchFamily="18" charset="0"/>
              </a:rPr>
              <a:t>АА - гибель</a:t>
            </a:r>
            <a:endParaRPr lang="ru-RU" altLang="ru-RU" sz="3200" b="1" dirty="0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51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245099" y="4852989"/>
            <a:ext cx="1824039" cy="612775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 smtClean="0"/>
              <a:t> (</a:t>
            </a:r>
            <a:r>
              <a:rPr lang="en-US" altLang="ru-RU" b="1" dirty="0" smtClean="0">
                <a:solidFill>
                  <a:srgbClr val="CC3300"/>
                </a:solidFill>
              </a:rPr>
              <a:t>A_ B_</a:t>
            </a:r>
            <a:r>
              <a:rPr lang="ru-RU" altLang="ru-RU" b="1" dirty="0" smtClean="0"/>
              <a:t>)</a:t>
            </a:r>
            <a:r>
              <a:rPr lang="en-US" altLang="ru-RU" dirty="0" smtClean="0"/>
              <a:t> </a:t>
            </a:r>
            <a:r>
              <a:rPr lang="ru-RU" altLang="ru-RU" dirty="0" smtClean="0"/>
              <a:t> </a:t>
            </a:r>
            <a:r>
              <a:rPr lang="en-US" altLang="ru-RU" dirty="0" smtClean="0"/>
              <a:t>=</a:t>
            </a:r>
            <a:endParaRPr lang="en-US" altLang="ru-RU" dirty="0" smtClean="0">
              <a:cs typeface="Arial" panose="020B0604020202020204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927350" y="2133601"/>
            <a:ext cx="2520950" cy="2282825"/>
            <a:chOff x="1020" y="1589"/>
            <a:chExt cx="1588" cy="1438"/>
          </a:xfrm>
        </p:grpSpPr>
        <p:sp>
          <p:nvSpPr>
            <p:cNvPr id="8244" name="Line 4"/>
            <p:cNvSpPr>
              <a:spLocks noChangeShapeType="1"/>
            </p:cNvSpPr>
            <p:nvPr/>
          </p:nvSpPr>
          <p:spPr bwMode="auto">
            <a:xfrm>
              <a:off x="1746" y="2025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45" name="Group 5"/>
            <p:cNvGrpSpPr>
              <a:grpSpLocks/>
            </p:cNvGrpSpPr>
            <p:nvPr/>
          </p:nvGrpSpPr>
          <p:grpSpPr bwMode="auto">
            <a:xfrm>
              <a:off x="1020" y="1589"/>
              <a:ext cx="1588" cy="1438"/>
              <a:chOff x="1020" y="1589"/>
              <a:chExt cx="1588" cy="1438"/>
            </a:xfrm>
          </p:grpSpPr>
          <p:grpSp>
            <p:nvGrpSpPr>
              <p:cNvPr id="8246" name="Group 6"/>
              <p:cNvGrpSpPr>
                <a:grpSpLocks/>
              </p:cNvGrpSpPr>
              <p:nvPr/>
            </p:nvGrpSpPr>
            <p:grpSpPr bwMode="auto">
              <a:xfrm>
                <a:off x="1020" y="1589"/>
                <a:ext cx="1588" cy="480"/>
                <a:chOff x="2018" y="1706"/>
                <a:chExt cx="1588" cy="480"/>
              </a:xfrm>
            </p:grpSpPr>
            <p:sp>
              <p:nvSpPr>
                <p:cNvPr id="8256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2608" y="1706"/>
                  <a:ext cx="408" cy="4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4400">
                      <a:cs typeface="Arial" panose="020B0604020202020204" pitchFamily="34" charset="0"/>
                    </a:rPr>
                    <a:t>×</a:t>
                  </a:r>
                </a:p>
              </p:txBody>
            </p:sp>
            <p:sp>
              <p:nvSpPr>
                <p:cNvPr id="825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018" y="1751"/>
                  <a:ext cx="590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ru-RU" altLang="ru-RU" sz="3200" b="1">
                      <a:solidFill>
                        <a:srgbClr val="CC3300"/>
                      </a:solidFill>
                      <a:latin typeface="Times New Roman" panose="02020603050405020304" pitchFamily="18" charset="0"/>
                    </a:rPr>
                    <a:t>А </a:t>
                  </a:r>
                  <a:r>
                    <a:rPr lang="en-US" altLang="ru-RU" sz="3200" b="1" i="1">
                      <a:solidFill>
                        <a:srgbClr val="CC3300"/>
                      </a:solidFill>
                      <a:latin typeface="Times New Roman" panose="02020603050405020304" pitchFamily="18" charset="0"/>
                    </a:rPr>
                    <a:t>a</a:t>
                  </a:r>
                  <a:endParaRPr lang="ru-RU" altLang="ru-RU" sz="3200" b="1" i="1">
                    <a:solidFill>
                      <a:srgbClr val="CC3300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8258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016" y="1752"/>
                  <a:ext cx="590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ru-RU" altLang="ru-RU" sz="3200" b="1">
                      <a:solidFill>
                        <a:srgbClr val="CC3300"/>
                      </a:solidFill>
                      <a:latin typeface="Times New Roman" panose="02020603050405020304" pitchFamily="18" charset="0"/>
                    </a:rPr>
                    <a:t>А </a:t>
                  </a:r>
                  <a:r>
                    <a:rPr lang="en-US" altLang="ru-RU" sz="3200" b="1" i="1">
                      <a:solidFill>
                        <a:srgbClr val="CC3300"/>
                      </a:solidFill>
                      <a:latin typeface="Times New Roman" panose="02020603050405020304" pitchFamily="18" charset="0"/>
                    </a:rPr>
                    <a:t>a</a:t>
                  </a:r>
                  <a:endParaRPr lang="ru-RU" altLang="ru-RU" sz="3200" b="1" i="1">
                    <a:solidFill>
                      <a:srgbClr val="CC3300"/>
                    </a:solidFill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247" name="Group 10"/>
              <p:cNvGrpSpPr>
                <a:grpSpLocks/>
              </p:cNvGrpSpPr>
              <p:nvPr/>
            </p:nvGrpSpPr>
            <p:grpSpPr bwMode="auto">
              <a:xfrm>
                <a:off x="1247" y="2115"/>
                <a:ext cx="1089" cy="912"/>
                <a:chOff x="1247" y="2158"/>
                <a:chExt cx="1089" cy="912"/>
              </a:xfrm>
            </p:grpSpPr>
            <p:sp>
              <p:nvSpPr>
                <p:cNvPr id="8248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882" y="2160"/>
                  <a:ext cx="454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ru-RU" altLang="ru-RU" sz="3200" b="1" i="1">
                      <a:solidFill>
                        <a:srgbClr val="CC3300"/>
                      </a:solidFill>
                      <a:latin typeface="Times New Roman" panose="02020603050405020304" pitchFamily="18" charset="0"/>
                    </a:rPr>
                    <a:t>аа</a:t>
                  </a:r>
                </a:p>
              </p:txBody>
            </p:sp>
            <p:sp>
              <p:nvSpPr>
                <p:cNvPr id="8249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247" y="2158"/>
                  <a:ext cx="454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3200" b="1">
                      <a:solidFill>
                        <a:srgbClr val="CC3300"/>
                      </a:solidFill>
                      <a:latin typeface="Times New Roman" panose="02020603050405020304" pitchFamily="18" charset="0"/>
                    </a:rPr>
                    <a:t>A_</a:t>
                  </a:r>
                  <a:endParaRPr lang="ru-RU" altLang="ru-RU" sz="3200" b="1">
                    <a:solidFill>
                      <a:srgbClr val="CC3300"/>
                    </a:solidFill>
                    <a:latin typeface="Times New Roman" panose="02020603050405020304" pitchFamily="18" charset="0"/>
                  </a:endParaRPr>
                </a:p>
              </p:txBody>
            </p:sp>
            <p:grpSp>
              <p:nvGrpSpPr>
                <p:cNvPr id="8250" name="Group 13"/>
                <p:cNvGrpSpPr>
                  <a:grpSpLocks/>
                </p:cNvGrpSpPr>
                <p:nvPr/>
              </p:nvGrpSpPr>
              <p:grpSpPr bwMode="auto">
                <a:xfrm>
                  <a:off x="1293" y="2523"/>
                  <a:ext cx="272" cy="547"/>
                  <a:chOff x="1247" y="2523"/>
                  <a:chExt cx="272" cy="547"/>
                </a:xfrm>
              </p:grpSpPr>
              <p:sp>
                <p:nvSpPr>
                  <p:cNvPr id="8254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47" y="2523"/>
                    <a:ext cx="272" cy="5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6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ru-RU" sz="2400" b="1"/>
                      <a:t>3</a:t>
                    </a:r>
                  </a:p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ru-RU" sz="2400" b="1"/>
                      <a:t>4</a:t>
                    </a:r>
                    <a:endParaRPr lang="ru-RU" altLang="ru-RU" sz="2400" b="1" baseline="-25000"/>
                  </a:p>
                </p:txBody>
              </p:sp>
              <p:sp>
                <p:nvSpPr>
                  <p:cNvPr id="8255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247" y="2795"/>
                    <a:ext cx="22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251" name="Group 16"/>
                <p:cNvGrpSpPr>
                  <a:grpSpLocks/>
                </p:cNvGrpSpPr>
                <p:nvPr/>
              </p:nvGrpSpPr>
              <p:grpSpPr bwMode="auto">
                <a:xfrm>
                  <a:off x="1927" y="2523"/>
                  <a:ext cx="272" cy="547"/>
                  <a:chOff x="1247" y="2523"/>
                  <a:chExt cx="272" cy="547"/>
                </a:xfrm>
              </p:grpSpPr>
              <p:sp>
                <p:nvSpPr>
                  <p:cNvPr id="8252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47" y="2523"/>
                    <a:ext cx="272" cy="5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6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ru-RU" sz="2400" b="1"/>
                      <a:t>1</a:t>
                    </a:r>
                  </a:p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ru-RU" sz="2400" b="1"/>
                      <a:t>4</a:t>
                    </a:r>
                    <a:endParaRPr lang="ru-RU" altLang="ru-RU" sz="2400" b="1" baseline="-25000"/>
                  </a:p>
                </p:txBody>
              </p:sp>
              <p:sp>
                <p:nvSpPr>
                  <p:cNvPr id="825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247" y="2795"/>
                    <a:ext cx="22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6456363" y="2176463"/>
            <a:ext cx="2520950" cy="2239962"/>
            <a:chOff x="3243" y="1616"/>
            <a:chExt cx="1588" cy="1411"/>
          </a:xfrm>
        </p:grpSpPr>
        <p:grpSp>
          <p:nvGrpSpPr>
            <p:cNvPr id="8230" name="Group 20"/>
            <p:cNvGrpSpPr>
              <a:grpSpLocks/>
            </p:cNvGrpSpPr>
            <p:nvPr/>
          </p:nvGrpSpPr>
          <p:grpSpPr bwMode="auto">
            <a:xfrm>
              <a:off x="3243" y="1616"/>
              <a:ext cx="1588" cy="480"/>
              <a:chOff x="2018" y="1706"/>
              <a:chExt cx="1588" cy="480"/>
            </a:xfrm>
          </p:grpSpPr>
          <p:sp>
            <p:nvSpPr>
              <p:cNvPr id="8241" name="Text Box 21"/>
              <p:cNvSpPr txBox="1">
                <a:spLocks noChangeArrowheads="1"/>
              </p:cNvSpPr>
              <p:nvPr/>
            </p:nvSpPr>
            <p:spPr bwMode="auto">
              <a:xfrm>
                <a:off x="2608" y="1706"/>
                <a:ext cx="408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ru-RU" sz="4400">
                    <a:cs typeface="Arial" panose="020B0604020202020204" pitchFamily="34" charset="0"/>
                  </a:rPr>
                  <a:t>×</a:t>
                </a:r>
              </a:p>
            </p:txBody>
          </p:sp>
          <p:sp>
            <p:nvSpPr>
              <p:cNvPr id="8242" name="Text Box 22"/>
              <p:cNvSpPr txBox="1">
                <a:spLocks noChangeArrowheads="1"/>
              </p:cNvSpPr>
              <p:nvPr/>
            </p:nvSpPr>
            <p:spPr bwMode="auto">
              <a:xfrm>
                <a:off x="2018" y="1751"/>
                <a:ext cx="59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ru-RU" sz="32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B b</a:t>
                </a:r>
                <a:endParaRPr lang="ru-RU" altLang="ru-RU" sz="3200" b="1" i="1">
                  <a:solidFill>
                    <a:srgbClr val="CC33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43" name="Text Box 23"/>
              <p:cNvSpPr txBox="1">
                <a:spLocks noChangeArrowheads="1"/>
              </p:cNvSpPr>
              <p:nvPr/>
            </p:nvSpPr>
            <p:spPr bwMode="auto">
              <a:xfrm>
                <a:off x="3016" y="1752"/>
                <a:ext cx="590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ru-RU" sz="32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B b</a:t>
                </a:r>
                <a:endParaRPr lang="ru-RU" altLang="ru-RU" sz="3200" b="1" i="1">
                  <a:solidFill>
                    <a:srgbClr val="CC3300"/>
                  </a:solidFill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8231" name="Line 24"/>
            <p:cNvSpPr>
              <a:spLocks noChangeShapeType="1"/>
            </p:cNvSpPr>
            <p:nvPr/>
          </p:nvSpPr>
          <p:spPr bwMode="auto">
            <a:xfrm>
              <a:off x="4014" y="2025"/>
              <a:ext cx="0" cy="2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32" name="Group 25"/>
            <p:cNvGrpSpPr>
              <a:grpSpLocks/>
            </p:cNvGrpSpPr>
            <p:nvPr/>
          </p:nvGrpSpPr>
          <p:grpSpPr bwMode="auto">
            <a:xfrm>
              <a:off x="3515" y="2115"/>
              <a:ext cx="1089" cy="912"/>
              <a:chOff x="3515" y="2115"/>
              <a:chExt cx="1089" cy="912"/>
            </a:xfrm>
          </p:grpSpPr>
          <p:sp>
            <p:nvSpPr>
              <p:cNvPr id="8233" name="Text Box 26"/>
              <p:cNvSpPr txBox="1">
                <a:spLocks noChangeArrowheads="1"/>
              </p:cNvSpPr>
              <p:nvPr/>
            </p:nvSpPr>
            <p:spPr bwMode="auto">
              <a:xfrm>
                <a:off x="4150" y="2117"/>
                <a:ext cx="454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ru-RU" sz="32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bb</a:t>
                </a:r>
                <a:endParaRPr lang="ru-RU" altLang="ru-RU" sz="3200" b="1">
                  <a:solidFill>
                    <a:srgbClr val="CC33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34" name="Text Box 27"/>
              <p:cNvSpPr txBox="1">
                <a:spLocks noChangeArrowheads="1"/>
              </p:cNvSpPr>
              <p:nvPr/>
            </p:nvSpPr>
            <p:spPr bwMode="auto">
              <a:xfrm>
                <a:off x="3515" y="2115"/>
                <a:ext cx="454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ru-RU" sz="32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B_</a:t>
                </a:r>
                <a:endParaRPr lang="ru-RU" altLang="ru-RU" sz="3200" b="1">
                  <a:solidFill>
                    <a:srgbClr val="CC3300"/>
                  </a:solidFill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8235" name="Group 28"/>
              <p:cNvGrpSpPr>
                <a:grpSpLocks/>
              </p:cNvGrpSpPr>
              <p:nvPr/>
            </p:nvGrpSpPr>
            <p:grpSpPr bwMode="auto">
              <a:xfrm>
                <a:off x="3561" y="2480"/>
                <a:ext cx="272" cy="547"/>
                <a:chOff x="1247" y="2523"/>
                <a:chExt cx="272" cy="547"/>
              </a:xfrm>
            </p:grpSpPr>
            <p:sp>
              <p:nvSpPr>
                <p:cNvPr id="8239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1247" y="2523"/>
                  <a:ext cx="272" cy="5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3</a:t>
                  </a:r>
                </a:p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4</a:t>
                  </a:r>
                  <a:endParaRPr lang="ru-RU" altLang="ru-RU" sz="2400" b="1" baseline="-25000"/>
                </a:p>
              </p:txBody>
            </p:sp>
            <p:sp>
              <p:nvSpPr>
                <p:cNvPr id="8240" name="Line 30"/>
                <p:cNvSpPr>
                  <a:spLocks noChangeShapeType="1"/>
                </p:cNvSpPr>
                <p:nvPr/>
              </p:nvSpPr>
              <p:spPr bwMode="auto">
                <a:xfrm>
                  <a:off x="1247" y="2795"/>
                  <a:ext cx="22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236" name="Group 31"/>
              <p:cNvGrpSpPr>
                <a:grpSpLocks/>
              </p:cNvGrpSpPr>
              <p:nvPr/>
            </p:nvGrpSpPr>
            <p:grpSpPr bwMode="auto">
              <a:xfrm>
                <a:off x="4195" y="2480"/>
                <a:ext cx="272" cy="547"/>
                <a:chOff x="1247" y="2523"/>
                <a:chExt cx="272" cy="547"/>
              </a:xfrm>
            </p:grpSpPr>
            <p:sp>
              <p:nvSpPr>
                <p:cNvPr id="8237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247" y="2523"/>
                  <a:ext cx="272" cy="5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1</a:t>
                  </a:r>
                </a:p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4</a:t>
                  </a:r>
                  <a:endParaRPr lang="ru-RU" altLang="ru-RU" sz="2400" b="1" baseline="-25000"/>
                </a:p>
              </p:txBody>
            </p:sp>
            <p:sp>
              <p:nvSpPr>
                <p:cNvPr id="8238" name="Line 33"/>
                <p:cNvSpPr>
                  <a:spLocks noChangeShapeType="1"/>
                </p:cNvSpPr>
                <p:nvPr/>
              </p:nvSpPr>
              <p:spPr bwMode="auto">
                <a:xfrm>
                  <a:off x="1247" y="2795"/>
                  <a:ext cx="22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7248526" y="4581526"/>
            <a:ext cx="2162175" cy="868363"/>
            <a:chOff x="3967" y="2840"/>
            <a:chExt cx="1362" cy="547"/>
          </a:xfrm>
        </p:grpSpPr>
        <p:grpSp>
          <p:nvGrpSpPr>
            <p:cNvPr id="8218" name="Group 35"/>
            <p:cNvGrpSpPr>
              <a:grpSpLocks/>
            </p:cNvGrpSpPr>
            <p:nvPr/>
          </p:nvGrpSpPr>
          <p:grpSpPr bwMode="auto">
            <a:xfrm>
              <a:off x="3967" y="2840"/>
              <a:ext cx="1362" cy="547"/>
              <a:chOff x="2789" y="3067"/>
              <a:chExt cx="1361" cy="547"/>
            </a:xfrm>
          </p:grpSpPr>
          <p:grpSp>
            <p:nvGrpSpPr>
              <p:cNvPr id="8221" name="Group 36"/>
              <p:cNvGrpSpPr>
                <a:grpSpLocks/>
              </p:cNvGrpSpPr>
              <p:nvPr/>
            </p:nvGrpSpPr>
            <p:grpSpPr bwMode="auto">
              <a:xfrm>
                <a:off x="2789" y="3067"/>
                <a:ext cx="272" cy="547"/>
                <a:chOff x="2925" y="3203"/>
                <a:chExt cx="272" cy="547"/>
              </a:xfrm>
            </p:grpSpPr>
            <p:sp>
              <p:nvSpPr>
                <p:cNvPr id="8228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2925" y="3203"/>
                  <a:ext cx="272" cy="5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3</a:t>
                  </a:r>
                </a:p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4</a:t>
                  </a:r>
                  <a:endParaRPr lang="ru-RU" altLang="ru-RU" sz="2400" b="1" baseline="-25000"/>
                </a:p>
              </p:txBody>
            </p:sp>
            <p:sp>
              <p:nvSpPr>
                <p:cNvPr id="8229" name="Line 38"/>
                <p:cNvSpPr>
                  <a:spLocks noChangeShapeType="1"/>
                </p:cNvSpPr>
                <p:nvPr/>
              </p:nvSpPr>
              <p:spPr bwMode="auto">
                <a:xfrm>
                  <a:off x="2925" y="3475"/>
                  <a:ext cx="22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222" name="Group 39"/>
              <p:cNvGrpSpPr>
                <a:grpSpLocks/>
              </p:cNvGrpSpPr>
              <p:nvPr/>
            </p:nvGrpSpPr>
            <p:grpSpPr bwMode="auto">
              <a:xfrm>
                <a:off x="3288" y="3067"/>
                <a:ext cx="272" cy="547"/>
                <a:chOff x="2925" y="3203"/>
                <a:chExt cx="272" cy="547"/>
              </a:xfrm>
            </p:grpSpPr>
            <p:sp>
              <p:nvSpPr>
                <p:cNvPr id="8226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2925" y="3203"/>
                  <a:ext cx="272" cy="5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3</a:t>
                  </a:r>
                </a:p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4</a:t>
                  </a:r>
                  <a:endParaRPr lang="ru-RU" altLang="ru-RU" sz="2400" b="1" baseline="-25000"/>
                </a:p>
              </p:txBody>
            </p:sp>
            <p:sp>
              <p:nvSpPr>
                <p:cNvPr id="8227" name="Line 41"/>
                <p:cNvSpPr>
                  <a:spLocks noChangeShapeType="1"/>
                </p:cNvSpPr>
                <p:nvPr/>
              </p:nvSpPr>
              <p:spPr bwMode="auto">
                <a:xfrm>
                  <a:off x="2925" y="3475"/>
                  <a:ext cx="22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223" name="Group 42"/>
              <p:cNvGrpSpPr>
                <a:grpSpLocks/>
              </p:cNvGrpSpPr>
              <p:nvPr/>
            </p:nvGrpSpPr>
            <p:grpSpPr bwMode="auto">
              <a:xfrm>
                <a:off x="3787" y="3067"/>
                <a:ext cx="363" cy="547"/>
                <a:chOff x="3787" y="3067"/>
                <a:chExt cx="363" cy="547"/>
              </a:xfrm>
            </p:grpSpPr>
            <p:sp>
              <p:nvSpPr>
                <p:cNvPr id="8224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3787" y="3067"/>
                  <a:ext cx="363" cy="5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6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lnSpc>
                      <a:spcPct val="115000"/>
                    </a:lnSpc>
                    <a:spcBef>
                      <a:spcPct val="20000"/>
                    </a:spcBef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lnSpc>
                      <a:spcPct val="115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57C62"/>
                    </a:buClr>
                    <a:buSzPct val="120000"/>
                    <a:buFont typeface="Wingdings" panose="05000000000000000000" pitchFamily="2" charset="2"/>
                    <a:buChar char="§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 9</a:t>
                  </a:r>
                </a:p>
                <a:p>
                  <a:pPr eaLnBrk="1" hangingPunct="1">
                    <a:lnSpc>
                      <a:spcPct val="100000"/>
                    </a:lnSpc>
                    <a:spcBef>
                      <a:spcPct val="10000"/>
                    </a:spcBef>
                    <a:buClrTx/>
                    <a:buSzTx/>
                    <a:buFontTx/>
                    <a:buNone/>
                  </a:pPr>
                  <a:r>
                    <a:rPr lang="en-US" altLang="ru-RU" sz="2400" b="1"/>
                    <a:t>16</a:t>
                  </a:r>
                  <a:endParaRPr lang="ru-RU" altLang="ru-RU" sz="2400" b="1" baseline="-25000"/>
                </a:p>
              </p:txBody>
            </p:sp>
            <p:sp>
              <p:nvSpPr>
                <p:cNvPr id="8225" name="Line 44"/>
                <p:cNvSpPr>
                  <a:spLocks noChangeShapeType="1"/>
                </p:cNvSpPr>
                <p:nvPr/>
              </p:nvSpPr>
              <p:spPr bwMode="auto">
                <a:xfrm>
                  <a:off x="3787" y="3339"/>
                  <a:ext cx="36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8219" name="Rectangle 45"/>
            <p:cNvSpPr>
              <a:spLocks noChangeArrowheads="1"/>
            </p:cNvSpPr>
            <p:nvPr/>
          </p:nvSpPr>
          <p:spPr bwMode="auto">
            <a:xfrm>
              <a:off x="4694" y="2931"/>
              <a:ext cx="26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3200">
                  <a:cs typeface="Arial" panose="020B0604020202020204" pitchFamily="34" charset="0"/>
                </a:rPr>
                <a:t>=</a:t>
              </a:r>
              <a:endParaRPr lang="ru-RU" altLang="ru-RU" sz="3200">
                <a:cs typeface="Arial" panose="020B0604020202020204" pitchFamily="34" charset="0"/>
              </a:endParaRPr>
            </a:p>
          </p:txBody>
        </p:sp>
        <p:sp>
          <p:nvSpPr>
            <p:cNvPr id="8220" name="Rectangle 46"/>
            <p:cNvSpPr>
              <a:spLocks noChangeArrowheads="1"/>
            </p:cNvSpPr>
            <p:nvPr/>
          </p:nvSpPr>
          <p:spPr bwMode="auto">
            <a:xfrm>
              <a:off x="4202" y="2931"/>
              <a:ext cx="26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ru-RU" sz="3200">
                  <a:cs typeface="Arial" panose="020B0604020202020204" pitchFamily="34" charset="0"/>
                </a:rPr>
                <a:t>×</a:t>
              </a:r>
              <a:endParaRPr lang="ru-RU" altLang="ru-RU" sz="3200">
                <a:cs typeface="Arial" panose="020B0604020202020204" pitchFamily="34" charset="0"/>
              </a:endParaRPr>
            </a:p>
          </p:txBody>
        </p:sp>
      </p:grpSp>
      <p:grpSp>
        <p:nvGrpSpPr>
          <p:cNvPr id="18" name="Group 47"/>
          <p:cNvGrpSpPr>
            <a:grpSpLocks/>
          </p:cNvGrpSpPr>
          <p:nvPr/>
        </p:nvGrpSpPr>
        <p:grpSpPr bwMode="auto">
          <a:xfrm>
            <a:off x="5902325" y="5665788"/>
            <a:ext cx="4152900" cy="868362"/>
            <a:chOff x="2577" y="3479"/>
            <a:chExt cx="2616" cy="547"/>
          </a:xfrm>
        </p:grpSpPr>
        <p:sp>
          <p:nvSpPr>
            <p:cNvPr id="8204" name="Rectangle 48"/>
            <p:cNvSpPr>
              <a:spLocks noChangeArrowheads="1"/>
            </p:cNvSpPr>
            <p:nvPr/>
          </p:nvSpPr>
          <p:spPr bwMode="auto">
            <a:xfrm>
              <a:off x="2577" y="3558"/>
              <a:ext cx="1209" cy="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r>
                <a:rPr lang="ru-RU" altLang="ru-RU" sz="2400" dirty="0"/>
                <a:t>   </a:t>
              </a:r>
              <a:r>
                <a:rPr lang="ru-RU" altLang="ru-RU" sz="2400" dirty="0" smtClean="0"/>
                <a:t>(</a:t>
              </a:r>
              <a:r>
                <a:rPr lang="ru-RU" altLang="ru-RU" sz="2400" b="1" i="1" dirty="0" err="1">
                  <a:solidFill>
                    <a:srgbClr val="CC3300"/>
                  </a:solidFill>
                </a:rPr>
                <a:t>аа</a:t>
              </a:r>
              <a:r>
                <a:rPr lang="en-US" altLang="ru-RU" sz="2400" b="1" dirty="0">
                  <a:solidFill>
                    <a:srgbClr val="CC3300"/>
                  </a:solidFill>
                </a:rPr>
                <a:t> B_</a:t>
              </a:r>
              <a:r>
                <a:rPr lang="en-US" altLang="ru-RU" sz="2400" dirty="0"/>
                <a:t> </a:t>
              </a:r>
              <a:r>
                <a:rPr lang="ru-RU" altLang="ru-RU" sz="2400" dirty="0"/>
                <a:t>) =</a:t>
              </a:r>
              <a:endParaRPr lang="en-US" altLang="ru-RU" sz="2400" dirty="0">
                <a:cs typeface="Arial" panose="020B0604020202020204" pitchFamily="34" charset="0"/>
              </a:endParaRPr>
            </a:p>
          </p:txBody>
        </p:sp>
        <p:grpSp>
          <p:nvGrpSpPr>
            <p:cNvPr id="8205" name="Group 49"/>
            <p:cNvGrpSpPr>
              <a:grpSpLocks/>
            </p:cNvGrpSpPr>
            <p:nvPr/>
          </p:nvGrpSpPr>
          <p:grpSpPr bwMode="auto">
            <a:xfrm>
              <a:off x="3831" y="3479"/>
              <a:ext cx="1362" cy="547"/>
              <a:chOff x="3742" y="3415"/>
              <a:chExt cx="1362" cy="547"/>
            </a:xfrm>
          </p:grpSpPr>
          <p:grpSp>
            <p:nvGrpSpPr>
              <p:cNvPr id="8206" name="Group 50"/>
              <p:cNvGrpSpPr>
                <a:grpSpLocks/>
              </p:cNvGrpSpPr>
              <p:nvPr/>
            </p:nvGrpSpPr>
            <p:grpSpPr bwMode="auto">
              <a:xfrm>
                <a:off x="3742" y="3415"/>
                <a:ext cx="1362" cy="547"/>
                <a:chOff x="2789" y="3067"/>
                <a:chExt cx="1361" cy="547"/>
              </a:xfrm>
            </p:grpSpPr>
            <p:grpSp>
              <p:nvGrpSpPr>
                <p:cNvPr id="8209" name="Group 51"/>
                <p:cNvGrpSpPr>
                  <a:grpSpLocks/>
                </p:cNvGrpSpPr>
                <p:nvPr/>
              </p:nvGrpSpPr>
              <p:grpSpPr bwMode="auto">
                <a:xfrm>
                  <a:off x="2789" y="3067"/>
                  <a:ext cx="272" cy="547"/>
                  <a:chOff x="2925" y="3203"/>
                  <a:chExt cx="272" cy="547"/>
                </a:xfrm>
              </p:grpSpPr>
              <p:sp>
                <p:nvSpPr>
                  <p:cNvPr id="8216" name="Text 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5" y="3203"/>
                    <a:ext cx="272" cy="5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6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ru-RU" altLang="ru-RU" sz="2400" b="1"/>
                      <a:t>1</a:t>
                    </a:r>
                    <a:endParaRPr lang="en-US" altLang="ru-RU" sz="2400" b="1"/>
                  </a:p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ru-RU" sz="2400" b="1"/>
                      <a:t>4</a:t>
                    </a:r>
                    <a:endParaRPr lang="ru-RU" altLang="ru-RU" sz="2400" b="1" baseline="-25000"/>
                  </a:p>
                </p:txBody>
              </p:sp>
              <p:sp>
                <p:nvSpPr>
                  <p:cNvPr id="8217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2925" y="3475"/>
                    <a:ext cx="22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210" name="Group 54"/>
                <p:cNvGrpSpPr>
                  <a:grpSpLocks/>
                </p:cNvGrpSpPr>
                <p:nvPr/>
              </p:nvGrpSpPr>
              <p:grpSpPr bwMode="auto">
                <a:xfrm>
                  <a:off x="3288" y="3067"/>
                  <a:ext cx="272" cy="547"/>
                  <a:chOff x="2925" y="3203"/>
                  <a:chExt cx="272" cy="547"/>
                </a:xfrm>
              </p:grpSpPr>
              <p:sp>
                <p:nvSpPr>
                  <p:cNvPr id="8214" name="Text 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5" y="3203"/>
                    <a:ext cx="272" cy="5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6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ru-RU" sz="2400" b="1"/>
                      <a:t>3</a:t>
                    </a:r>
                  </a:p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ru-RU" sz="2400" b="1"/>
                      <a:t>4</a:t>
                    </a:r>
                    <a:endParaRPr lang="ru-RU" altLang="ru-RU" sz="2400" b="1" baseline="-25000"/>
                  </a:p>
                </p:txBody>
              </p:sp>
              <p:sp>
                <p:nvSpPr>
                  <p:cNvPr id="8215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2925" y="3475"/>
                    <a:ext cx="22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8211" name="Group 57"/>
                <p:cNvGrpSpPr>
                  <a:grpSpLocks/>
                </p:cNvGrpSpPr>
                <p:nvPr/>
              </p:nvGrpSpPr>
              <p:grpSpPr bwMode="auto">
                <a:xfrm>
                  <a:off x="3787" y="3067"/>
                  <a:ext cx="363" cy="547"/>
                  <a:chOff x="3787" y="3067"/>
                  <a:chExt cx="363" cy="547"/>
                </a:xfrm>
              </p:grpSpPr>
              <p:sp>
                <p:nvSpPr>
                  <p:cNvPr id="8212" name="Text Box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87" y="3067"/>
                    <a:ext cx="363" cy="5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6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lnSpc>
                        <a:spcPct val="115000"/>
                      </a:lnSpc>
                      <a:spcBef>
                        <a:spcPct val="20000"/>
                      </a:spcBef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115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rgbClr val="757C62"/>
                      </a:buClr>
                      <a:buSzPct val="120000"/>
                      <a:buFont typeface="Wingdings" panose="05000000000000000000" pitchFamily="2" charset="2"/>
                      <a:buChar char="§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ru-RU" sz="2400" b="1"/>
                      <a:t> </a:t>
                    </a:r>
                    <a:r>
                      <a:rPr lang="ru-RU" altLang="ru-RU" sz="2400" b="1"/>
                      <a:t>3</a:t>
                    </a:r>
                    <a:endParaRPr lang="en-US" altLang="ru-RU" sz="2400" b="1"/>
                  </a:p>
                  <a:p>
                    <a:pPr eaLnBrk="1" hangingPunct="1">
                      <a:lnSpc>
                        <a:spcPct val="100000"/>
                      </a:lnSpc>
                      <a:spcBef>
                        <a:spcPct val="10000"/>
                      </a:spcBef>
                      <a:buClrTx/>
                      <a:buSzTx/>
                      <a:buFontTx/>
                      <a:buNone/>
                    </a:pPr>
                    <a:r>
                      <a:rPr lang="en-US" altLang="ru-RU" sz="2400" b="1"/>
                      <a:t>16</a:t>
                    </a:r>
                    <a:endParaRPr lang="ru-RU" altLang="ru-RU" sz="2400" b="1" baseline="-25000"/>
                  </a:p>
                </p:txBody>
              </p:sp>
              <p:sp>
                <p:nvSpPr>
                  <p:cNvPr id="8213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3787" y="3339"/>
                    <a:ext cx="363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8207" name="Rectangle 60"/>
              <p:cNvSpPr>
                <a:spLocks noChangeArrowheads="1"/>
              </p:cNvSpPr>
              <p:nvPr/>
            </p:nvSpPr>
            <p:spPr bwMode="auto">
              <a:xfrm>
                <a:off x="3969" y="3490"/>
                <a:ext cx="266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u-RU" sz="3200">
                    <a:cs typeface="Arial" panose="020B0604020202020204" pitchFamily="34" charset="0"/>
                  </a:rPr>
                  <a:t>×</a:t>
                </a:r>
                <a:endParaRPr lang="ru-RU" altLang="ru-RU" sz="3200">
                  <a:cs typeface="Arial" panose="020B0604020202020204" pitchFamily="34" charset="0"/>
                </a:endParaRPr>
              </a:p>
            </p:txBody>
          </p:sp>
          <p:sp>
            <p:nvSpPr>
              <p:cNvPr id="8208" name="Rectangle 61"/>
              <p:cNvSpPr>
                <a:spLocks noChangeArrowheads="1"/>
              </p:cNvSpPr>
              <p:nvPr/>
            </p:nvSpPr>
            <p:spPr bwMode="auto">
              <a:xfrm>
                <a:off x="4468" y="3511"/>
                <a:ext cx="247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ru-RU">
                    <a:cs typeface="Arial" panose="020B0604020202020204" pitchFamily="34" charset="0"/>
                  </a:rPr>
                  <a:t>=</a:t>
                </a:r>
                <a:endParaRPr lang="ru-RU" altLang="ru-RU"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8201" name="Text Box 66"/>
          <p:cNvSpPr txBox="1">
            <a:spLocks noChangeArrowheads="1"/>
          </p:cNvSpPr>
          <p:nvPr/>
        </p:nvSpPr>
        <p:spPr bwMode="auto">
          <a:xfrm>
            <a:off x="3432175" y="1700214"/>
            <a:ext cx="55451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66CC"/>
                </a:solidFill>
              </a:rPr>
              <a:t>Разбиваем на два моногибридных</a:t>
            </a:r>
          </a:p>
        </p:txBody>
      </p:sp>
    </p:spTree>
    <p:extLst>
      <p:ext uri="{BB962C8B-B14F-4D97-AF65-F5344CB8AC3E}">
        <p14:creationId xmlns:p14="http://schemas.microsoft.com/office/powerpoint/2010/main" val="100600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3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11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 Киевском зоопарке была выведена порода умных и красивых обезьян. При скрещивании обезьян этой породы с обычными в первом поколении гибридов все обезьянки были самыми обычными. Когда они выросли, их скрестили между собой. Анализ большого количества гибридов второго поколения дал возможность установить соотношение фенотипов: 45 обычных : 15 красивых : 3 умных : 1 красивая и умная.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4254500"/>
            <a:ext cx="447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Признак красивый-обычный</a:t>
            </a:r>
          </a:p>
          <a:p>
            <a:r>
              <a:rPr lang="ru-RU" sz="2400" dirty="0" smtClean="0"/>
              <a:t>48:16</a:t>
            </a:r>
          </a:p>
          <a:p>
            <a:r>
              <a:rPr lang="ru-RU" sz="2400" dirty="0" smtClean="0"/>
              <a:t>3:1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08600" y="4254500"/>
            <a:ext cx="447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Признак умный-обычный</a:t>
            </a:r>
          </a:p>
          <a:p>
            <a:r>
              <a:rPr lang="ru-RU" sz="2400" dirty="0" smtClean="0"/>
              <a:t>60:4</a:t>
            </a:r>
          </a:p>
          <a:p>
            <a:r>
              <a:rPr lang="ru-RU" sz="2400" dirty="0" smtClean="0"/>
              <a:t>15:1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10145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генов</a:t>
            </a:r>
            <a:endParaRPr lang="ru-RU" dirty="0"/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379413" y="1943100"/>
            <a:ext cx="64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/>
              <a:t>F</a:t>
            </a:r>
            <a:r>
              <a:rPr lang="en-US" altLang="ru-RU" sz="3200" b="1" baseline="-25000"/>
              <a:t>1</a:t>
            </a:r>
            <a:endParaRPr lang="ru-RU" altLang="ru-RU" sz="3200" b="1" baseline="-25000"/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2402683" y="1882776"/>
            <a:ext cx="2014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A </a:t>
            </a:r>
            <a:r>
              <a:rPr lang="ru-RU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а </a:t>
            </a:r>
            <a:r>
              <a:rPr lang="en-US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B b</a:t>
            </a:r>
            <a:endParaRPr lang="ru-RU" altLang="ru-RU" sz="32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Line 27"/>
          <p:cNvSpPr>
            <a:spLocks noChangeShapeType="1"/>
          </p:cNvSpPr>
          <p:nvPr/>
        </p:nvSpPr>
        <p:spPr bwMode="auto">
          <a:xfrm>
            <a:off x="4167188" y="3602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413546" y="4298056"/>
            <a:ext cx="647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 dirty="0"/>
              <a:t>F</a:t>
            </a:r>
            <a:r>
              <a:rPr lang="ru-RU" altLang="ru-RU" sz="3200" b="1" baseline="-25000" dirty="0"/>
              <a:t>2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1824832" y="4745731"/>
            <a:ext cx="5184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/>
              <a:t>9      :     3     :     3      :     1</a:t>
            </a:r>
          </a:p>
        </p:txBody>
      </p: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1463675" y="4132957"/>
            <a:ext cx="5832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А_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_</a:t>
            </a:r>
            <a:r>
              <a:rPr lang="ru-RU" altLang="ru-RU" sz="2400" b="1">
                <a:solidFill>
                  <a:srgbClr val="CC3300"/>
                </a:solidFill>
              </a:rPr>
              <a:t>    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B_     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A_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endParaRPr lang="ru-RU" altLang="ru-RU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099472" y="2838451"/>
            <a:ext cx="1008062" cy="647700"/>
            <a:chOff x="1882" y="1661"/>
            <a:chExt cx="635" cy="408"/>
          </a:xfrm>
        </p:grpSpPr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АВ</a:t>
              </a:r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>
            <a:off x="3259141" y="2838451"/>
            <a:ext cx="1008062" cy="647700"/>
            <a:chOff x="1882" y="1661"/>
            <a:chExt cx="635" cy="408"/>
          </a:xfrm>
        </p:grpSpPr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</a:t>
              </a: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" name="Group 11"/>
          <p:cNvGrpSpPr>
            <a:grpSpLocks/>
          </p:cNvGrpSpPr>
          <p:nvPr/>
        </p:nvGrpSpPr>
        <p:grpSpPr bwMode="auto">
          <a:xfrm>
            <a:off x="4375152" y="2838451"/>
            <a:ext cx="1008062" cy="647700"/>
            <a:chOff x="1882" y="1661"/>
            <a:chExt cx="635" cy="408"/>
          </a:xfrm>
        </p:grpSpPr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</a:t>
              </a: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В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1" name="Group 11"/>
          <p:cNvGrpSpPr>
            <a:grpSpLocks/>
          </p:cNvGrpSpPr>
          <p:nvPr/>
        </p:nvGrpSpPr>
        <p:grpSpPr bwMode="auto">
          <a:xfrm>
            <a:off x="5491163" y="2838451"/>
            <a:ext cx="1008062" cy="647700"/>
            <a:chOff x="1882" y="1661"/>
            <a:chExt cx="635" cy="408"/>
          </a:xfrm>
        </p:grpSpPr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086897" y="2341286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450850" y="2987377"/>
            <a:ext cx="720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400" b="1" dirty="0" smtClean="0"/>
              <a:t>G</a:t>
            </a:r>
            <a:endParaRPr lang="ru-RU" alt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623220" y="4549439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148016" y="4517412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741070" y="4493320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436524" y="4520590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4476760" y="1861761"/>
            <a:ext cx="2014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A </a:t>
            </a:r>
            <a:r>
              <a:rPr lang="ru-RU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а </a:t>
            </a:r>
            <a:r>
              <a:rPr lang="en-US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B b</a:t>
            </a:r>
            <a:endParaRPr lang="ru-RU" altLang="ru-RU" sz="32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60974" y="2320271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4194178" y="1804988"/>
            <a:ext cx="647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4400" dirty="0">
                <a:cs typeface="Arial" panose="020B0604020202020204" pitchFamily="34" charset="0"/>
              </a:rPr>
              <a:t>×</a:t>
            </a:r>
          </a:p>
        </p:txBody>
      </p:sp>
      <p:sp>
        <p:nvSpPr>
          <p:cNvPr id="3" name="Правая фигурная скобка 2"/>
          <p:cNvSpPr/>
          <p:nvPr/>
        </p:nvSpPr>
        <p:spPr>
          <a:xfrm rot="5400000">
            <a:off x="2702324" y="4355997"/>
            <a:ext cx="370680" cy="2125665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2486820" y="5892595"/>
            <a:ext cx="5184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 smtClean="0"/>
              <a:t>12      :     </a:t>
            </a:r>
            <a:r>
              <a:rPr lang="ru-RU" altLang="ru-RU" sz="3200" b="1" dirty="0"/>
              <a:t>3      :     1</a:t>
            </a:r>
          </a:p>
        </p:txBody>
      </p:sp>
    </p:spTree>
    <p:extLst>
      <p:ext uri="{BB962C8B-B14F-4D97-AF65-F5344CB8AC3E}">
        <p14:creationId xmlns:p14="http://schemas.microsoft.com/office/powerpoint/2010/main" val="300465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генов</a:t>
            </a:r>
            <a:endParaRPr lang="ru-RU" dirty="0"/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379413" y="1943100"/>
            <a:ext cx="64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/>
              <a:t>F</a:t>
            </a:r>
            <a:r>
              <a:rPr lang="en-US" altLang="ru-RU" sz="3200" b="1" baseline="-25000"/>
              <a:t>1</a:t>
            </a:r>
            <a:endParaRPr lang="ru-RU" altLang="ru-RU" sz="3200" b="1" baseline="-25000"/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2402683" y="1882776"/>
            <a:ext cx="2014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A </a:t>
            </a:r>
            <a:r>
              <a:rPr lang="ru-RU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а </a:t>
            </a:r>
            <a:r>
              <a:rPr lang="en-US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B b</a:t>
            </a:r>
            <a:endParaRPr lang="ru-RU" altLang="ru-RU" sz="32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Line 27"/>
          <p:cNvSpPr>
            <a:spLocks noChangeShapeType="1"/>
          </p:cNvSpPr>
          <p:nvPr/>
        </p:nvSpPr>
        <p:spPr bwMode="auto">
          <a:xfrm>
            <a:off x="4167188" y="3602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413546" y="4298056"/>
            <a:ext cx="647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 dirty="0"/>
              <a:t>F</a:t>
            </a:r>
            <a:r>
              <a:rPr lang="ru-RU" altLang="ru-RU" sz="3200" b="1" baseline="-25000" dirty="0"/>
              <a:t>2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1824832" y="4745731"/>
            <a:ext cx="5184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/>
              <a:t>9      :     3     :     3      :     1</a:t>
            </a:r>
          </a:p>
        </p:txBody>
      </p: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1463675" y="4132957"/>
            <a:ext cx="5832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А_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_</a:t>
            </a:r>
            <a:r>
              <a:rPr lang="ru-RU" altLang="ru-RU" sz="2400" b="1">
                <a:solidFill>
                  <a:srgbClr val="CC3300"/>
                </a:solidFill>
              </a:rPr>
              <a:t>    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B_     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A_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endParaRPr lang="ru-RU" altLang="ru-RU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099472" y="2838451"/>
            <a:ext cx="1008062" cy="647700"/>
            <a:chOff x="1882" y="1661"/>
            <a:chExt cx="635" cy="408"/>
          </a:xfrm>
        </p:grpSpPr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АВ</a:t>
              </a:r>
            </a:p>
          </p:txBody>
        </p:sp>
      </p:grpSp>
      <p:grpSp>
        <p:nvGrpSpPr>
          <p:cNvPr id="15" name="Group 11"/>
          <p:cNvGrpSpPr>
            <a:grpSpLocks/>
          </p:cNvGrpSpPr>
          <p:nvPr/>
        </p:nvGrpSpPr>
        <p:grpSpPr bwMode="auto">
          <a:xfrm>
            <a:off x="3259141" y="2838451"/>
            <a:ext cx="1008062" cy="647700"/>
            <a:chOff x="1882" y="1661"/>
            <a:chExt cx="635" cy="408"/>
          </a:xfrm>
        </p:grpSpPr>
        <p:sp>
          <p:nvSpPr>
            <p:cNvPr id="16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</a:t>
              </a: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" name="Group 11"/>
          <p:cNvGrpSpPr>
            <a:grpSpLocks/>
          </p:cNvGrpSpPr>
          <p:nvPr/>
        </p:nvGrpSpPr>
        <p:grpSpPr bwMode="auto">
          <a:xfrm>
            <a:off x="4375152" y="2838451"/>
            <a:ext cx="1008062" cy="647700"/>
            <a:chOff x="1882" y="1661"/>
            <a:chExt cx="635" cy="408"/>
          </a:xfrm>
        </p:grpSpPr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</a:t>
              </a: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В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1" name="Group 11"/>
          <p:cNvGrpSpPr>
            <a:grpSpLocks/>
          </p:cNvGrpSpPr>
          <p:nvPr/>
        </p:nvGrpSpPr>
        <p:grpSpPr bwMode="auto">
          <a:xfrm>
            <a:off x="5491163" y="2838451"/>
            <a:ext cx="1008062" cy="647700"/>
            <a:chOff x="1882" y="1661"/>
            <a:chExt cx="635" cy="408"/>
          </a:xfrm>
        </p:grpSpPr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086897" y="2341286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450850" y="2987377"/>
            <a:ext cx="720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400" b="1" dirty="0" smtClean="0"/>
              <a:t>G</a:t>
            </a:r>
            <a:endParaRPr lang="ru-RU" alt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623220" y="4549439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148016" y="4517412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741070" y="4493320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436524" y="4520590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4476760" y="1861761"/>
            <a:ext cx="2014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A </a:t>
            </a:r>
            <a:r>
              <a:rPr lang="ru-RU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а </a:t>
            </a:r>
            <a:r>
              <a:rPr lang="en-US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B b</a:t>
            </a:r>
            <a:endParaRPr lang="ru-RU" altLang="ru-RU" sz="32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60974" y="2320271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4194178" y="1804988"/>
            <a:ext cx="647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4400" dirty="0">
                <a:cs typeface="Arial" panose="020B0604020202020204" pitchFamily="34" charset="0"/>
              </a:rPr>
              <a:t>×</a:t>
            </a:r>
          </a:p>
        </p:txBody>
      </p:sp>
      <p:sp>
        <p:nvSpPr>
          <p:cNvPr id="3" name="Правая фигурная скобка 2"/>
          <p:cNvSpPr/>
          <p:nvPr/>
        </p:nvSpPr>
        <p:spPr>
          <a:xfrm rot="5400000">
            <a:off x="4332688" y="4393707"/>
            <a:ext cx="370680" cy="2125665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 Box 36"/>
          <p:cNvSpPr txBox="1">
            <a:spLocks noChangeArrowheads="1"/>
          </p:cNvSpPr>
          <p:nvPr/>
        </p:nvSpPr>
        <p:spPr bwMode="auto">
          <a:xfrm>
            <a:off x="2717801" y="5896670"/>
            <a:ext cx="5184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 smtClean="0"/>
              <a:t>9      :     6      </a:t>
            </a:r>
            <a:r>
              <a:rPr lang="ru-RU" altLang="ru-RU" sz="3200" b="1" dirty="0"/>
              <a:t>:     1</a:t>
            </a:r>
          </a:p>
        </p:txBody>
      </p:sp>
    </p:spTree>
    <p:extLst>
      <p:ext uri="{BB962C8B-B14F-4D97-AF65-F5344CB8AC3E}">
        <p14:creationId xmlns:p14="http://schemas.microsoft.com/office/powerpoint/2010/main" val="124790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Сцепленное с полом наследование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67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Базовая подготовка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215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152" y="890233"/>
            <a:ext cx="8935697" cy="5077534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Признаки, которые надо знать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8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8435" y="394326"/>
            <a:ext cx="83289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Женщина со второй группой крови и нормальным цветовым зрением вышла замуж за мужчину с четвёртой группой крови и дальтонизмом. У них родился сын-дальтоник. Составьте схему решения задачи. Определите генотипы, фенотипы родителей и генотипы, фенотипы и пол всех возможных потомков. Какова вероятность рождения ребёнка с третьей группой крови и дальтонизмом у этой пары?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036" y="2306464"/>
            <a:ext cx="4280452" cy="30761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489" y="1967393"/>
            <a:ext cx="4552381" cy="43809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36036" y="55404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/>
              <a:t>3) вероятность рождения ребёнка с третьей группой крови и дальтонизмом у данной пары составляет 1/8 (12,5 %) в случае, если мать имеет генотип IA0IAA. i, и 0 % (рождение такого ребёнка невозможно) Первый и второй элементы ответа засчитываются только при наличии и генотипов, и фенотипов, и пола всех родителей и потомков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3637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Задачи, в которых один признак аутосомный, а другой сцеплен с полом (</a:t>
            </a:r>
            <a:r>
              <a:rPr lang="ru-RU" dirty="0" err="1" smtClean="0"/>
              <a:t>крисс</a:t>
            </a:r>
            <a:r>
              <a:rPr lang="ru-RU" dirty="0" smtClean="0"/>
              <a:t>-кросс наследование)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09799"/>
            <a:ext cx="10515600" cy="39671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Если неверно определён признак, сцепленный с Х-хромосомой, то решение не засчитывается и выставляется 0 баллов. Отсутствие в ответе и генотипа, и фенотипа, и пола потомства считается ошибкой, элемент не засчитывается.</a:t>
            </a:r>
          </a:p>
          <a:p>
            <a:endParaRPr lang="ru-RU" dirty="0"/>
          </a:p>
          <a:p>
            <a:r>
              <a:rPr lang="ru-RU" dirty="0" smtClean="0"/>
              <a:t>Очень хорошо работает разбивание на два отдельных скрещивания</a:t>
            </a:r>
          </a:p>
          <a:p>
            <a:r>
              <a:rPr lang="ru-RU" dirty="0" smtClean="0"/>
              <a:t>В том скрещивании, где нет единообразия потомков, посмотрите, каким признаком отличаются потомки разного пола по фенотипу. Тот признак, по которому они отличаются – будет сцеплен с полом (находиться в Х-хромосоме). Другой признак будет аутосомным.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6700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67532"/>
            <a:ext cx="10515600" cy="194627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У птиц женский пол </a:t>
            </a:r>
            <a:r>
              <a:rPr lang="ru-RU" dirty="0" err="1"/>
              <a:t>гетерогаметен</a:t>
            </a:r>
            <a:r>
              <a:rPr lang="ru-RU" dirty="0"/>
              <a:t>. У кур двух пород цыплята отличаются окраской пуха: цыплята первой породы имеют светлый пух, второй - чёрный. При скрещивании кур первой породы с гребнем и петухов второй породы без гребня в потомстве получены петушки с гребнем и светлым пухом и курочки с гребнем и чёрным пухом. При скрещивании кур второй породы без гребня и петухов первой породы с гребнем всё гибридное потомство было единообразным по указанным признакам. Составьте схемы скрещиваний. Определите генотипы родительских особей и генотипы, фенотипы, пол потомства в двух скрещиваниях. Объясните фенотипическое расщепление в первом скрещивании.</a:t>
            </a: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4156075" y="2408238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1947069" y="2424113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>
                <a:cs typeface="Arial" panose="020B0604020202020204" pitchFamily="34" charset="0"/>
              </a:rPr>
              <a:t>♂</a:t>
            </a:r>
            <a:endParaRPr lang="en-US" altLang="ru-RU" sz="2800">
              <a:cs typeface="Arial" panose="020B0604020202020204" pitchFamily="34" charset="0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3673475" y="2441575"/>
            <a:ext cx="45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cs typeface="Arial" panose="020B0604020202020204" pitchFamily="34" charset="0"/>
              </a:rPr>
              <a:t>×</a:t>
            </a:r>
            <a:endParaRPr lang="ru-RU" altLang="ru-RU" sz="3600">
              <a:cs typeface="Arial" panose="020B0604020202020204" pitchFamily="34" charset="0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6970712" y="4639509"/>
            <a:ext cx="26638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200" dirty="0"/>
              <a:t>Все </a:t>
            </a:r>
            <a:r>
              <a:rPr lang="ru-RU" altLang="ru-RU" sz="2200" dirty="0" smtClean="0"/>
              <a:t>одинаковые</a:t>
            </a:r>
            <a:endParaRPr lang="ru-RU" altLang="ru-RU" sz="2200" dirty="0"/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1168400" y="2370138"/>
            <a:ext cx="48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cs typeface="Arial" panose="020B0604020202020204" pitchFamily="34" charset="0"/>
              </a:rPr>
              <a:t>Р</a:t>
            </a: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1168400" y="3881438"/>
            <a:ext cx="6334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cs typeface="Arial" panose="020B0604020202020204" pitchFamily="34" charset="0"/>
              </a:rPr>
              <a:t>F</a:t>
            </a:r>
            <a:r>
              <a:rPr lang="en-US" altLang="ru-RU" sz="3600" baseline="-25000">
                <a:cs typeface="Arial" panose="020B0604020202020204" pitchFamily="34" charset="0"/>
              </a:rPr>
              <a:t>1</a:t>
            </a:r>
            <a:endParaRPr lang="ru-RU" altLang="ru-RU" sz="3600" baseline="-25000">
              <a:cs typeface="Arial" panose="020B0604020202020204" pitchFamily="34" charset="0"/>
            </a:endParaRPr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2289174" y="3810834"/>
            <a:ext cx="30828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folHlink"/>
              </a:buClr>
              <a:buSzPct val="90000"/>
              <a:buNone/>
            </a:pPr>
            <a:r>
              <a:rPr lang="ru-RU" altLang="ru-RU" sz="3600" b="1" dirty="0" smtClean="0">
                <a:cs typeface="Arial" panose="020B0604020202020204" pitchFamily="34" charset="0"/>
              </a:rPr>
              <a:t>♂  </a:t>
            </a:r>
            <a:r>
              <a:rPr lang="ru-RU" altLang="ru-RU" sz="2800" dirty="0" smtClean="0">
                <a:cs typeface="Arial" panose="020B0604020202020204" pitchFamily="34" charset="0"/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dirty="0">
                <a:cs typeface="Arial" panose="020B0604020202020204" pitchFamily="34" charset="0"/>
              </a:rPr>
              <a:t> </a:t>
            </a:r>
            <a:r>
              <a:rPr lang="ru-RU" altLang="ru-RU" sz="2800" dirty="0" smtClean="0">
                <a:cs typeface="Arial" panose="020B0604020202020204" pitchFamily="34" charset="0"/>
              </a:rPr>
              <a:t>   </a:t>
            </a:r>
            <a:r>
              <a:rPr lang="ru-RU" altLang="ru-RU" sz="2800" b="1" dirty="0" smtClean="0">
                <a:cs typeface="Arial" panose="020B0604020202020204" pitchFamily="34" charset="0"/>
              </a:rPr>
              <a:t> </a:t>
            </a:r>
            <a:r>
              <a:rPr lang="ru-RU" altLang="ru-RU" sz="3600" b="1" dirty="0" smtClean="0">
                <a:cs typeface="Arial" panose="020B0604020202020204" pitchFamily="34" charset="0"/>
              </a:rPr>
              <a:t>♀</a:t>
            </a:r>
            <a:r>
              <a:rPr lang="ru-RU" altLang="ru-RU" sz="2800" dirty="0" smtClean="0">
                <a:cs typeface="Arial" panose="020B0604020202020204" pitchFamily="34" charset="0"/>
              </a:rPr>
              <a:t>   </a:t>
            </a:r>
            <a:r>
              <a:rPr lang="ru-RU" altLang="ru-RU" sz="28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 smtClean="0">
                <a:cs typeface="Arial" panose="020B0604020202020204" pitchFamily="34" charset="0"/>
              </a:rPr>
              <a:t>Y</a:t>
            </a:r>
            <a:r>
              <a:rPr lang="en-US" altLang="ru-RU" sz="2800" dirty="0" smtClean="0">
                <a:cs typeface="Arial" panose="020B0604020202020204" pitchFamily="34" charset="0"/>
              </a:rPr>
              <a:t> </a:t>
            </a:r>
            <a:endParaRPr lang="en-US" altLang="ru-RU" sz="2800" dirty="0">
              <a:cs typeface="Arial" panose="020B0604020202020204" pitchFamily="34" charset="0"/>
            </a:endParaRPr>
          </a:p>
        </p:txBody>
      </p:sp>
      <p:sp>
        <p:nvSpPr>
          <p:cNvPr id="45" name="Rectangle 9"/>
          <p:cNvSpPr>
            <a:spLocks noChangeArrowheads="1"/>
          </p:cNvSpPr>
          <p:nvPr/>
        </p:nvSpPr>
        <p:spPr bwMode="auto">
          <a:xfrm>
            <a:off x="6037263" y="2370138"/>
            <a:ext cx="9001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♂</a:t>
            </a:r>
            <a:endParaRPr lang="en-US" altLang="ru-RU" sz="2800" dirty="0">
              <a:cs typeface="Arial" panose="020B0604020202020204" pitchFamily="34" charset="0"/>
            </a:endParaRPr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>
            <a:off x="8066088" y="316230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ru-RU"/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8981282" y="2441575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</a:t>
            </a:r>
          </a:p>
        </p:txBody>
      </p:sp>
      <p:sp>
        <p:nvSpPr>
          <p:cNvPr id="48" name="Rectangle 12"/>
          <p:cNvSpPr>
            <a:spLocks noChangeArrowheads="1"/>
          </p:cNvSpPr>
          <p:nvPr/>
        </p:nvSpPr>
        <p:spPr bwMode="auto">
          <a:xfrm>
            <a:off x="7851775" y="2441575"/>
            <a:ext cx="45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cs typeface="Arial" panose="020B0604020202020204" pitchFamily="34" charset="0"/>
              </a:rPr>
              <a:t>×</a:t>
            </a:r>
            <a:endParaRPr lang="ru-RU" altLang="ru-RU" sz="3600">
              <a:cs typeface="Arial" panose="020B0604020202020204" pitchFamily="34" charset="0"/>
            </a:endParaRPr>
          </a:p>
        </p:txBody>
      </p:sp>
      <p:sp>
        <p:nvSpPr>
          <p:cNvPr id="49" name="Rectangle 25"/>
          <p:cNvSpPr>
            <a:spLocks noChangeArrowheads="1"/>
          </p:cNvSpPr>
          <p:nvPr/>
        </p:nvSpPr>
        <p:spPr bwMode="auto">
          <a:xfrm>
            <a:off x="6769100" y="3233738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ХХ</a:t>
            </a:r>
          </a:p>
        </p:txBody>
      </p:sp>
      <p:sp>
        <p:nvSpPr>
          <p:cNvPr id="50" name="Rectangle 26"/>
          <p:cNvSpPr>
            <a:spLocks noChangeArrowheads="1"/>
          </p:cNvSpPr>
          <p:nvPr/>
        </p:nvSpPr>
        <p:spPr bwMode="auto">
          <a:xfrm>
            <a:off x="9074150" y="3233738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>
                <a:cs typeface="Arial" panose="020B0604020202020204" pitchFamily="34" charset="0"/>
              </a:rPr>
              <a:t>Y</a:t>
            </a:r>
            <a:endParaRPr lang="ru-RU" altLang="ru-RU" sz="2800" b="1" dirty="0">
              <a:cs typeface="Arial" panose="020B0604020202020204" pitchFamily="34" charset="0"/>
            </a:endParaRPr>
          </a:p>
        </p:txBody>
      </p:sp>
      <p:sp>
        <p:nvSpPr>
          <p:cNvPr id="51" name="Rectangle 30"/>
          <p:cNvSpPr>
            <a:spLocks noChangeArrowheads="1"/>
          </p:cNvSpPr>
          <p:nvPr/>
        </p:nvSpPr>
        <p:spPr bwMode="auto">
          <a:xfrm>
            <a:off x="6551612" y="3953709"/>
            <a:ext cx="308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 </a:t>
            </a:r>
            <a:r>
              <a:rPr lang="ru-RU" altLang="ru-RU" sz="2800" dirty="0">
                <a:cs typeface="Arial" panose="020B0604020202020204" pitchFamily="34" charset="0"/>
              </a:rPr>
              <a:t>  </a:t>
            </a: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dirty="0">
                <a:cs typeface="Arial" panose="020B0604020202020204" pitchFamily="34" charset="0"/>
              </a:rPr>
              <a:t>      </a:t>
            </a:r>
            <a:r>
              <a:rPr lang="ru-RU" altLang="ru-RU" sz="3600" b="1" dirty="0">
                <a:cs typeface="Arial" panose="020B0604020202020204" pitchFamily="34" charset="0"/>
              </a:rPr>
              <a:t>♂  </a:t>
            </a: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>
                <a:cs typeface="Arial" panose="020B0604020202020204" pitchFamily="34" charset="0"/>
              </a:rPr>
              <a:t>Y</a:t>
            </a:r>
            <a:r>
              <a:rPr lang="en-US" altLang="ru-RU" sz="2800" dirty="0">
                <a:cs typeface="Arial" panose="020B0604020202020204" pitchFamily="34" charset="0"/>
              </a:rPr>
              <a:t> 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681538" y="2586038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Св.Гр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2486024" y="2596634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Чер.БГ</a:t>
            </a:r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2942035" y="4410393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Св.Гр</a:t>
            </a:r>
            <a:endParaRPr lang="ru-RU" dirty="0"/>
          </a:p>
        </p:txBody>
      </p:sp>
      <p:sp>
        <p:nvSpPr>
          <p:cNvPr id="94" name="TextBox 93"/>
          <p:cNvSpPr txBox="1"/>
          <p:nvPr/>
        </p:nvSpPr>
        <p:spPr>
          <a:xfrm>
            <a:off x="4312444" y="4390271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Чер</a:t>
            </a:r>
            <a:r>
              <a:rPr lang="ru-RU" dirty="0" smtClean="0"/>
              <a:t>. Гр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9640887" y="2689742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Чер.БГ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6739731" y="2596634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Св.Гр</a:t>
            </a:r>
            <a:endParaRPr lang="ru-RU" dirty="0"/>
          </a:p>
        </p:txBody>
      </p:sp>
      <p:sp>
        <p:nvSpPr>
          <p:cNvPr id="56" name="Rectangle 25"/>
          <p:cNvSpPr>
            <a:spLocks noChangeArrowheads="1"/>
          </p:cNvSpPr>
          <p:nvPr/>
        </p:nvSpPr>
        <p:spPr bwMode="auto">
          <a:xfrm>
            <a:off x="2593973" y="3191669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ХХ</a:t>
            </a:r>
          </a:p>
        </p:txBody>
      </p:sp>
      <p:sp>
        <p:nvSpPr>
          <p:cNvPr id="57" name="Rectangle 26"/>
          <p:cNvSpPr>
            <a:spLocks noChangeArrowheads="1"/>
          </p:cNvSpPr>
          <p:nvPr/>
        </p:nvSpPr>
        <p:spPr bwMode="auto">
          <a:xfrm>
            <a:off x="4672805" y="3194884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>
                <a:cs typeface="Arial" panose="020B0604020202020204" pitchFamily="34" charset="0"/>
              </a:rPr>
              <a:t>Y</a:t>
            </a:r>
            <a:endParaRPr lang="ru-RU" altLang="ru-RU" sz="28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0043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4244975" y="579438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2035969" y="595313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>
                <a:cs typeface="Arial" panose="020B0604020202020204" pitchFamily="34" charset="0"/>
              </a:rPr>
              <a:t>♂</a:t>
            </a:r>
            <a:endParaRPr lang="en-US" altLang="ru-RU" sz="2800">
              <a:cs typeface="Arial" panose="020B0604020202020204" pitchFamily="34" charset="0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3762375" y="612775"/>
            <a:ext cx="45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cs typeface="Arial" panose="020B0604020202020204" pitchFamily="34" charset="0"/>
              </a:rPr>
              <a:t>×</a:t>
            </a:r>
            <a:endParaRPr lang="ru-RU" altLang="ru-RU" sz="3600">
              <a:cs typeface="Arial" panose="020B0604020202020204" pitchFamily="34" charset="0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7059612" y="2810709"/>
            <a:ext cx="26638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200" dirty="0"/>
              <a:t>Все </a:t>
            </a:r>
            <a:r>
              <a:rPr lang="ru-RU" altLang="ru-RU" sz="2200" dirty="0" smtClean="0"/>
              <a:t>одинаковые</a:t>
            </a:r>
            <a:endParaRPr lang="ru-RU" altLang="ru-RU" sz="2200" dirty="0"/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1257300" y="541338"/>
            <a:ext cx="48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cs typeface="Arial" panose="020B0604020202020204" pitchFamily="34" charset="0"/>
              </a:rPr>
              <a:t>Р</a:t>
            </a:r>
          </a:p>
        </p:txBody>
      </p: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1257300" y="2052638"/>
            <a:ext cx="6334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cs typeface="Arial" panose="020B0604020202020204" pitchFamily="34" charset="0"/>
              </a:rPr>
              <a:t>F</a:t>
            </a:r>
            <a:r>
              <a:rPr lang="en-US" altLang="ru-RU" sz="3600" baseline="-25000">
                <a:cs typeface="Arial" panose="020B0604020202020204" pitchFamily="34" charset="0"/>
              </a:rPr>
              <a:t>1</a:t>
            </a:r>
            <a:endParaRPr lang="ru-RU" altLang="ru-RU" sz="3600" baseline="-25000">
              <a:cs typeface="Arial" panose="020B0604020202020204" pitchFamily="34" charset="0"/>
            </a:endParaRPr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2378074" y="1982034"/>
            <a:ext cx="30828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folHlink"/>
              </a:buClr>
              <a:buSzPct val="90000"/>
              <a:buNone/>
            </a:pPr>
            <a:r>
              <a:rPr lang="ru-RU" altLang="ru-RU" sz="3600" b="1" dirty="0" smtClean="0">
                <a:cs typeface="Arial" panose="020B0604020202020204" pitchFamily="34" charset="0"/>
              </a:rPr>
              <a:t>♂  </a:t>
            </a:r>
            <a:r>
              <a:rPr lang="ru-RU" altLang="ru-RU" sz="2800" dirty="0" smtClean="0">
                <a:cs typeface="Arial" panose="020B0604020202020204" pitchFamily="34" charset="0"/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dirty="0">
                <a:cs typeface="Arial" panose="020B0604020202020204" pitchFamily="34" charset="0"/>
              </a:rPr>
              <a:t> </a:t>
            </a:r>
            <a:r>
              <a:rPr lang="ru-RU" altLang="ru-RU" sz="2800" dirty="0" smtClean="0">
                <a:cs typeface="Arial" panose="020B0604020202020204" pitchFamily="34" charset="0"/>
              </a:rPr>
              <a:t>   </a:t>
            </a:r>
            <a:r>
              <a:rPr lang="ru-RU" altLang="ru-RU" sz="2800" b="1" dirty="0" smtClean="0">
                <a:cs typeface="Arial" panose="020B0604020202020204" pitchFamily="34" charset="0"/>
              </a:rPr>
              <a:t> </a:t>
            </a:r>
            <a:r>
              <a:rPr lang="ru-RU" altLang="ru-RU" sz="3600" b="1" dirty="0" smtClean="0">
                <a:cs typeface="Arial" panose="020B0604020202020204" pitchFamily="34" charset="0"/>
              </a:rPr>
              <a:t>♀</a:t>
            </a:r>
            <a:r>
              <a:rPr lang="ru-RU" altLang="ru-RU" sz="2800" dirty="0" smtClean="0">
                <a:cs typeface="Arial" panose="020B0604020202020204" pitchFamily="34" charset="0"/>
              </a:rPr>
              <a:t>   </a:t>
            </a:r>
            <a:r>
              <a:rPr lang="ru-RU" altLang="ru-RU" sz="28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 smtClean="0">
                <a:cs typeface="Arial" panose="020B0604020202020204" pitchFamily="34" charset="0"/>
              </a:rPr>
              <a:t>Y</a:t>
            </a:r>
            <a:r>
              <a:rPr lang="en-US" altLang="ru-RU" sz="2800" dirty="0" smtClean="0">
                <a:cs typeface="Arial" panose="020B0604020202020204" pitchFamily="34" charset="0"/>
              </a:rPr>
              <a:t> </a:t>
            </a:r>
            <a:endParaRPr lang="en-US" altLang="ru-RU" sz="2800" dirty="0">
              <a:cs typeface="Arial" panose="020B0604020202020204" pitchFamily="34" charset="0"/>
            </a:endParaRPr>
          </a:p>
        </p:txBody>
      </p:sp>
      <p:sp>
        <p:nvSpPr>
          <p:cNvPr id="45" name="Rectangle 9"/>
          <p:cNvSpPr>
            <a:spLocks noChangeArrowheads="1"/>
          </p:cNvSpPr>
          <p:nvPr/>
        </p:nvSpPr>
        <p:spPr bwMode="auto">
          <a:xfrm>
            <a:off x="6126163" y="541338"/>
            <a:ext cx="9001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♂</a:t>
            </a:r>
            <a:endParaRPr lang="en-US" altLang="ru-RU" sz="2800" dirty="0">
              <a:cs typeface="Arial" panose="020B0604020202020204" pitchFamily="34" charset="0"/>
            </a:endParaRPr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>
            <a:off x="8154988" y="133350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ru-RU"/>
          </a:p>
        </p:txBody>
      </p:sp>
      <p:sp>
        <p:nvSpPr>
          <p:cNvPr id="47" name="Rectangle 11"/>
          <p:cNvSpPr>
            <a:spLocks noChangeArrowheads="1"/>
          </p:cNvSpPr>
          <p:nvPr/>
        </p:nvSpPr>
        <p:spPr bwMode="auto">
          <a:xfrm>
            <a:off x="9070182" y="612775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</a:t>
            </a:r>
          </a:p>
        </p:txBody>
      </p:sp>
      <p:sp>
        <p:nvSpPr>
          <p:cNvPr id="48" name="Rectangle 12"/>
          <p:cNvSpPr>
            <a:spLocks noChangeArrowheads="1"/>
          </p:cNvSpPr>
          <p:nvPr/>
        </p:nvSpPr>
        <p:spPr bwMode="auto">
          <a:xfrm>
            <a:off x="7940675" y="612775"/>
            <a:ext cx="45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cs typeface="Arial" panose="020B0604020202020204" pitchFamily="34" charset="0"/>
              </a:rPr>
              <a:t>×</a:t>
            </a:r>
            <a:endParaRPr lang="ru-RU" altLang="ru-RU" sz="3600">
              <a:cs typeface="Arial" panose="020B0604020202020204" pitchFamily="34" charset="0"/>
            </a:endParaRPr>
          </a:p>
        </p:txBody>
      </p:sp>
      <p:sp>
        <p:nvSpPr>
          <p:cNvPr id="49" name="Rectangle 25"/>
          <p:cNvSpPr>
            <a:spLocks noChangeArrowheads="1"/>
          </p:cNvSpPr>
          <p:nvPr/>
        </p:nvSpPr>
        <p:spPr bwMode="auto">
          <a:xfrm>
            <a:off x="6858000" y="1404938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ХХ</a:t>
            </a:r>
          </a:p>
        </p:txBody>
      </p:sp>
      <p:sp>
        <p:nvSpPr>
          <p:cNvPr id="50" name="Rectangle 26"/>
          <p:cNvSpPr>
            <a:spLocks noChangeArrowheads="1"/>
          </p:cNvSpPr>
          <p:nvPr/>
        </p:nvSpPr>
        <p:spPr bwMode="auto">
          <a:xfrm>
            <a:off x="9163050" y="1404938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>
                <a:cs typeface="Arial" panose="020B0604020202020204" pitchFamily="34" charset="0"/>
              </a:rPr>
              <a:t>Y</a:t>
            </a:r>
            <a:endParaRPr lang="ru-RU" altLang="ru-RU" sz="2800" b="1" dirty="0">
              <a:cs typeface="Arial" panose="020B0604020202020204" pitchFamily="34" charset="0"/>
            </a:endParaRPr>
          </a:p>
        </p:txBody>
      </p:sp>
      <p:sp>
        <p:nvSpPr>
          <p:cNvPr id="51" name="Rectangle 30"/>
          <p:cNvSpPr>
            <a:spLocks noChangeArrowheads="1"/>
          </p:cNvSpPr>
          <p:nvPr/>
        </p:nvSpPr>
        <p:spPr bwMode="auto">
          <a:xfrm>
            <a:off x="6640512" y="2124909"/>
            <a:ext cx="308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 </a:t>
            </a:r>
            <a:r>
              <a:rPr lang="ru-RU" altLang="ru-RU" sz="2800" dirty="0">
                <a:cs typeface="Arial" panose="020B0604020202020204" pitchFamily="34" charset="0"/>
              </a:rPr>
              <a:t>  </a:t>
            </a: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dirty="0">
                <a:cs typeface="Arial" panose="020B0604020202020204" pitchFamily="34" charset="0"/>
              </a:rPr>
              <a:t>      </a:t>
            </a:r>
            <a:r>
              <a:rPr lang="ru-RU" altLang="ru-RU" sz="3600" b="1" dirty="0">
                <a:cs typeface="Arial" panose="020B0604020202020204" pitchFamily="34" charset="0"/>
              </a:rPr>
              <a:t>♂  </a:t>
            </a: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>
                <a:cs typeface="Arial" panose="020B0604020202020204" pitchFamily="34" charset="0"/>
              </a:rPr>
              <a:t>Y</a:t>
            </a:r>
            <a:r>
              <a:rPr lang="en-US" altLang="ru-RU" sz="2800" dirty="0">
                <a:cs typeface="Arial" panose="020B0604020202020204" pitchFamily="34" charset="0"/>
              </a:rPr>
              <a:t> 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770438" y="757238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2574924" y="767834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БГ</a:t>
            </a:r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3030935" y="2581593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</a:t>
            </a:r>
            <a:endParaRPr lang="ru-RU" dirty="0"/>
          </a:p>
        </p:txBody>
      </p:sp>
      <p:sp>
        <p:nvSpPr>
          <p:cNvPr id="94" name="TextBox 93"/>
          <p:cNvSpPr txBox="1"/>
          <p:nvPr/>
        </p:nvSpPr>
        <p:spPr>
          <a:xfrm>
            <a:off x="4401344" y="2561471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9729787" y="860942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БГ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6828631" y="767834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</a:t>
            </a:r>
            <a:endParaRPr lang="ru-RU" dirty="0"/>
          </a:p>
        </p:txBody>
      </p:sp>
      <p:sp>
        <p:nvSpPr>
          <p:cNvPr id="56" name="Rectangle 25"/>
          <p:cNvSpPr>
            <a:spLocks noChangeArrowheads="1"/>
          </p:cNvSpPr>
          <p:nvPr/>
        </p:nvSpPr>
        <p:spPr bwMode="auto">
          <a:xfrm>
            <a:off x="2682873" y="1362869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ХХ</a:t>
            </a:r>
          </a:p>
        </p:txBody>
      </p:sp>
      <p:sp>
        <p:nvSpPr>
          <p:cNvPr id="57" name="Rectangle 26"/>
          <p:cNvSpPr>
            <a:spLocks noChangeArrowheads="1"/>
          </p:cNvSpPr>
          <p:nvPr/>
        </p:nvSpPr>
        <p:spPr bwMode="auto">
          <a:xfrm>
            <a:off x="4761705" y="1366084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>
                <a:cs typeface="Arial" panose="020B0604020202020204" pitchFamily="34" charset="0"/>
              </a:rPr>
              <a:t>Y</a:t>
            </a:r>
            <a:endParaRPr lang="ru-RU" altLang="ru-RU" sz="2800" b="1" dirty="0">
              <a:cs typeface="Arial" panose="020B0604020202020204" pitchFamily="34" charset="0"/>
            </a:endParaRPr>
          </a:p>
        </p:txBody>
      </p:sp>
      <p:sp>
        <p:nvSpPr>
          <p:cNvPr id="55" name="Rectangle 16"/>
          <p:cNvSpPr>
            <a:spLocks noChangeArrowheads="1"/>
          </p:cNvSpPr>
          <p:nvPr/>
        </p:nvSpPr>
        <p:spPr bwMode="auto">
          <a:xfrm>
            <a:off x="4118770" y="3602038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</a:t>
            </a:r>
          </a:p>
        </p:txBody>
      </p:sp>
      <p:sp>
        <p:nvSpPr>
          <p:cNvPr id="58" name="Rectangle 17"/>
          <p:cNvSpPr>
            <a:spLocks noChangeArrowheads="1"/>
          </p:cNvSpPr>
          <p:nvPr/>
        </p:nvSpPr>
        <p:spPr bwMode="auto">
          <a:xfrm>
            <a:off x="1909764" y="3617913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>
                <a:cs typeface="Arial" panose="020B0604020202020204" pitchFamily="34" charset="0"/>
              </a:rPr>
              <a:t>♂</a:t>
            </a:r>
            <a:endParaRPr lang="en-US" altLang="ru-RU" sz="2800">
              <a:cs typeface="Arial" panose="020B0604020202020204" pitchFamily="34" charset="0"/>
            </a:endParaRPr>
          </a:p>
        </p:txBody>
      </p:sp>
      <p:sp>
        <p:nvSpPr>
          <p:cNvPr id="59" name="Rectangle 18"/>
          <p:cNvSpPr>
            <a:spLocks noChangeArrowheads="1"/>
          </p:cNvSpPr>
          <p:nvPr/>
        </p:nvSpPr>
        <p:spPr bwMode="auto">
          <a:xfrm>
            <a:off x="3636170" y="3635375"/>
            <a:ext cx="45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cs typeface="Arial" panose="020B0604020202020204" pitchFamily="34" charset="0"/>
              </a:rPr>
              <a:t>×</a:t>
            </a:r>
            <a:endParaRPr lang="ru-RU" altLang="ru-RU" sz="3600">
              <a:cs typeface="Arial" panose="020B0604020202020204" pitchFamily="34" charset="0"/>
            </a:endParaRPr>
          </a:p>
        </p:txBody>
      </p:sp>
      <p:sp>
        <p:nvSpPr>
          <p:cNvPr id="60" name="Text Box 20"/>
          <p:cNvSpPr txBox="1">
            <a:spLocks noChangeArrowheads="1"/>
          </p:cNvSpPr>
          <p:nvPr/>
        </p:nvSpPr>
        <p:spPr bwMode="auto">
          <a:xfrm>
            <a:off x="6933407" y="5833309"/>
            <a:ext cx="26638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200" dirty="0"/>
              <a:t>Все </a:t>
            </a:r>
            <a:r>
              <a:rPr lang="ru-RU" altLang="ru-RU" sz="2200" dirty="0" smtClean="0"/>
              <a:t>одинаковые</a:t>
            </a:r>
            <a:endParaRPr lang="ru-RU" altLang="ru-RU" sz="2200" dirty="0"/>
          </a:p>
        </p:txBody>
      </p:sp>
      <p:sp>
        <p:nvSpPr>
          <p:cNvPr id="61" name="Rectangle 22"/>
          <p:cNvSpPr>
            <a:spLocks noChangeArrowheads="1"/>
          </p:cNvSpPr>
          <p:nvPr/>
        </p:nvSpPr>
        <p:spPr bwMode="auto">
          <a:xfrm>
            <a:off x="1131095" y="3563938"/>
            <a:ext cx="48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cs typeface="Arial" panose="020B0604020202020204" pitchFamily="34" charset="0"/>
              </a:rPr>
              <a:t>Р</a:t>
            </a:r>
          </a:p>
        </p:txBody>
      </p:sp>
      <p:sp>
        <p:nvSpPr>
          <p:cNvPr id="62" name="Rectangle 23"/>
          <p:cNvSpPr>
            <a:spLocks noChangeArrowheads="1"/>
          </p:cNvSpPr>
          <p:nvPr/>
        </p:nvSpPr>
        <p:spPr bwMode="auto">
          <a:xfrm>
            <a:off x="1131095" y="5075238"/>
            <a:ext cx="6334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cs typeface="Arial" panose="020B0604020202020204" pitchFamily="34" charset="0"/>
              </a:rPr>
              <a:t>F</a:t>
            </a:r>
            <a:r>
              <a:rPr lang="en-US" altLang="ru-RU" sz="3600" baseline="-25000">
                <a:cs typeface="Arial" panose="020B0604020202020204" pitchFamily="34" charset="0"/>
              </a:rPr>
              <a:t>1</a:t>
            </a:r>
            <a:endParaRPr lang="ru-RU" altLang="ru-RU" sz="3600" baseline="-25000">
              <a:cs typeface="Arial" panose="020B0604020202020204" pitchFamily="34" charset="0"/>
            </a:endParaRPr>
          </a:p>
        </p:txBody>
      </p:sp>
      <p:sp>
        <p:nvSpPr>
          <p:cNvPr id="63" name="Rectangle 29"/>
          <p:cNvSpPr>
            <a:spLocks noChangeArrowheads="1"/>
          </p:cNvSpPr>
          <p:nvPr/>
        </p:nvSpPr>
        <p:spPr bwMode="auto">
          <a:xfrm>
            <a:off x="2251869" y="5004634"/>
            <a:ext cx="30828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chemeClr val="folHlink"/>
              </a:buClr>
              <a:buSzPct val="90000"/>
              <a:buNone/>
            </a:pPr>
            <a:r>
              <a:rPr lang="ru-RU" altLang="ru-RU" sz="3600" b="1" dirty="0" smtClean="0">
                <a:cs typeface="Arial" panose="020B0604020202020204" pitchFamily="34" charset="0"/>
              </a:rPr>
              <a:t>♂  </a:t>
            </a:r>
            <a:r>
              <a:rPr lang="ru-RU" altLang="ru-RU" sz="2800" dirty="0" smtClean="0">
                <a:cs typeface="Arial" panose="020B0604020202020204" pitchFamily="34" charset="0"/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dirty="0">
                <a:cs typeface="Arial" panose="020B0604020202020204" pitchFamily="34" charset="0"/>
              </a:rPr>
              <a:t> </a:t>
            </a:r>
            <a:r>
              <a:rPr lang="ru-RU" altLang="ru-RU" sz="2800" dirty="0" smtClean="0">
                <a:cs typeface="Arial" panose="020B0604020202020204" pitchFamily="34" charset="0"/>
              </a:rPr>
              <a:t>   </a:t>
            </a:r>
            <a:r>
              <a:rPr lang="ru-RU" altLang="ru-RU" sz="2800" b="1" dirty="0" smtClean="0">
                <a:cs typeface="Arial" panose="020B0604020202020204" pitchFamily="34" charset="0"/>
              </a:rPr>
              <a:t> </a:t>
            </a:r>
            <a:r>
              <a:rPr lang="ru-RU" altLang="ru-RU" sz="3600" b="1" dirty="0" smtClean="0">
                <a:cs typeface="Arial" panose="020B0604020202020204" pitchFamily="34" charset="0"/>
              </a:rPr>
              <a:t>♀</a:t>
            </a:r>
            <a:r>
              <a:rPr lang="ru-RU" altLang="ru-RU" sz="2800" dirty="0" smtClean="0">
                <a:cs typeface="Arial" panose="020B0604020202020204" pitchFamily="34" charset="0"/>
              </a:rPr>
              <a:t>   </a:t>
            </a:r>
            <a:r>
              <a:rPr lang="ru-RU" altLang="ru-RU" sz="28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 smtClean="0">
                <a:cs typeface="Arial" panose="020B0604020202020204" pitchFamily="34" charset="0"/>
              </a:rPr>
              <a:t>Y</a:t>
            </a:r>
            <a:r>
              <a:rPr lang="en-US" altLang="ru-RU" sz="2800" dirty="0" smtClean="0">
                <a:cs typeface="Arial" panose="020B0604020202020204" pitchFamily="34" charset="0"/>
              </a:rPr>
              <a:t> </a:t>
            </a:r>
            <a:endParaRPr lang="en-US" altLang="ru-RU" sz="2800" dirty="0">
              <a:cs typeface="Arial" panose="020B0604020202020204" pitchFamily="34" charset="0"/>
            </a:endParaRPr>
          </a:p>
        </p:txBody>
      </p:sp>
      <p:sp>
        <p:nvSpPr>
          <p:cNvPr id="64" name="Rectangle 9"/>
          <p:cNvSpPr>
            <a:spLocks noChangeArrowheads="1"/>
          </p:cNvSpPr>
          <p:nvPr/>
        </p:nvSpPr>
        <p:spPr bwMode="auto">
          <a:xfrm>
            <a:off x="5999958" y="3563938"/>
            <a:ext cx="9001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♂</a:t>
            </a:r>
            <a:endParaRPr lang="en-US" altLang="ru-RU" sz="2800" dirty="0">
              <a:cs typeface="Arial" panose="020B0604020202020204" pitchFamily="34" charset="0"/>
            </a:endParaRPr>
          </a:p>
        </p:txBody>
      </p:sp>
      <p:sp>
        <p:nvSpPr>
          <p:cNvPr id="65" name="Line 10"/>
          <p:cNvSpPr>
            <a:spLocks noChangeShapeType="1"/>
          </p:cNvSpPr>
          <p:nvPr/>
        </p:nvSpPr>
        <p:spPr bwMode="auto">
          <a:xfrm>
            <a:off x="8028783" y="4356100"/>
            <a:ext cx="0" cy="5032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 anchorCtr="1"/>
          <a:lstStyle/>
          <a:p>
            <a:endParaRPr lang="ru-RU"/>
          </a:p>
        </p:txBody>
      </p:sp>
      <p:sp>
        <p:nvSpPr>
          <p:cNvPr id="66" name="Rectangle 11"/>
          <p:cNvSpPr>
            <a:spLocks noChangeArrowheads="1"/>
          </p:cNvSpPr>
          <p:nvPr/>
        </p:nvSpPr>
        <p:spPr bwMode="auto">
          <a:xfrm>
            <a:off x="8943977" y="3635375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</a:t>
            </a:r>
          </a:p>
        </p:txBody>
      </p:sp>
      <p:sp>
        <p:nvSpPr>
          <p:cNvPr id="67" name="Rectangle 12"/>
          <p:cNvSpPr>
            <a:spLocks noChangeArrowheads="1"/>
          </p:cNvSpPr>
          <p:nvPr/>
        </p:nvSpPr>
        <p:spPr bwMode="auto">
          <a:xfrm>
            <a:off x="7814470" y="3635375"/>
            <a:ext cx="45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>
                <a:cs typeface="Arial" panose="020B0604020202020204" pitchFamily="34" charset="0"/>
              </a:rPr>
              <a:t>×</a:t>
            </a:r>
            <a:endParaRPr lang="ru-RU" altLang="ru-RU" sz="3600">
              <a:cs typeface="Arial" panose="020B0604020202020204" pitchFamily="34" charset="0"/>
            </a:endParaRPr>
          </a:p>
        </p:txBody>
      </p:sp>
      <p:sp>
        <p:nvSpPr>
          <p:cNvPr id="68" name="Rectangle 25"/>
          <p:cNvSpPr>
            <a:spLocks noChangeArrowheads="1"/>
          </p:cNvSpPr>
          <p:nvPr/>
        </p:nvSpPr>
        <p:spPr bwMode="auto">
          <a:xfrm>
            <a:off x="6731795" y="4427538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ХХ</a:t>
            </a:r>
          </a:p>
        </p:txBody>
      </p:sp>
      <p:sp>
        <p:nvSpPr>
          <p:cNvPr id="69" name="Rectangle 26"/>
          <p:cNvSpPr>
            <a:spLocks noChangeArrowheads="1"/>
          </p:cNvSpPr>
          <p:nvPr/>
        </p:nvSpPr>
        <p:spPr bwMode="auto">
          <a:xfrm>
            <a:off x="9036845" y="4427538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>
                <a:cs typeface="Arial" panose="020B0604020202020204" pitchFamily="34" charset="0"/>
              </a:rPr>
              <a:t>Y</a:t>
            </a:r>
            <a:endParaRPr lang="ru-RU" altLang="ru-RU" sz="2800" b="1" dirty="0">
              <a:cs typeface="Arial" panose="020B0604020202020204" pitchFamily="34" charset="0"/>
            </a:endParaRPr>
          </a:p>
        </p:txBody>
      </p:sp>
      <p:sp>
        <p:nvSpPr>
          <p:cNvPr id="70" name="Rectangle 30"/>
          <p:cNvSpPr>
            <a:spLocks noChangeArrowheads="1"/>
          </p:cNvSpPr>
          <p:nvPr/>
        </p:nvSpPr>
        <p:spPr bwMode="auto">
          <a:xfrm>
            <a:off x="6514307" y="5147509"/>
            <a:ext cx="308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 </a:t>
            </a:r>
            <a:r>
              <a:rPr lang="ru-RU" altLang="ru-RU" sz="2800" dirty="0">
                <a:cs typeface="Arial" panose="020B0604020202020204" pitchFamily="34" charset="0"/>
              </a:rPr>
              <a:t>  </a:t>
            </a: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ru-RU" altLang="ru-RU" sz="2800" dirty="0">
                <a:cs typeface="Arial" panose="020B0604020202020204" pitchFamily="34" charset="0"/>
              </a:rPr>
              <a:t>      </a:t>
            </a:r>
            <a:r>
              <a:rPr lang="ru-RU" altLang="ru-RU" sz="3600" b="1" dirty="0">
                <a:cs typeface="Arial" panose="020B0604020202020204" pitchFamily="34" charset="0"/>
              </a:rPr>
              <a:t>♂  </a:t>
            </a: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>
                <a:cs typeface="Arial" panose="020B0604020202020204" pitchFamily="34" charset="0"/>
              </a:rPr>
              <a:t>Y</a:t>
            </a:r>
            <a:r>
              <a:rPr lang="en-US" altLang="ru-RU" sz="2800" dirty="0">
                <a:cs typeface="Arial" panose="020B0604020202020204" pitchFamily="34" charset="0"/>
              </a:rPr>
              <a:t>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644233" y="3779838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Св.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2448719" y="3790434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Чер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3" name="TextBox 72"/>
          <p:cNvSpPr txBox="1"/>
          <p:nvPr/>
        </p:nvSpPr>
        <p:spPr>
          <a:xfrm>
            <a:off x="2904730" y="5604193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Св.</a:t>
            </a:r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4275139" y="5584071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Чер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75" name="TextBox 74"/>
          <p:cNvSpPr txBox="1"/>
          <p:nvPr/>
        </p:nvSpPr>
        <p:spPr>
          <a:xfrm>
            <a:off x="9603582" y="3883542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Чер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6" name="TextBox 75"/>
          <p:cNvSpPr txBox="1"/>
          <p:nvPr/>
        </p:nvSpPr>
        <p:spPr>
          <a:xfrm>
            <a:off x="6702426" y="3790434"/>
            <a:ext cx="87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Св.</a:t>
            </a:r>
            <a:endParaRPr lang="ru-RU" dirty="0"/>
          </a:p>
        </p:txBody>
      </p:sp>
      <p:sp>
        <p:nvSpPr>
          <p:cNvPr id="77" name="Rectangle 25"/>
          <p:cNvSpPr>
            <a:spLocks noChangeArrowheads="1"/>
          </p:cNvSpPr>
          <p:nvPr/>
        </p:nvSpPr>
        <p:spPr bwMode="auto">
          <a:xfrm>
            <a:off x="2556668" y="4385469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C00000"/>
                </a:solidFill>
                <a:cs typeface="Arial" panose="020B0604020202020204" pitchFamily="34" charset="0"/>
              </a:rPr>
              <a:t>ХХ</a:t>
            </a:r>
          </a:p>
        </p:txBody>
      </p:sp>
      <p:sp>
        <p:nvSpPr>
          <p:cNvPr id="78" name="Rectangle 26"/>
          <p:cNvSpPr>
            <a:spLocks noChangeArrowheads="1"/>
          </p:cNvSpPr>
          <p:nvPr/>
        </p:nvSpPr>
        <p:spPr bwMode="auto">
          <a:xfrm>
            <a:off x="4635500" y="4388684"/>
            <a:ext cx="657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FF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2800" b="1" dirty="0">
                <a:cs typeface="Arial" panose="020B0604020202020204" pitchFamily="34" charset="0"/>
              </a:rPr>
              <a:t>Y</a:t>
            </a:r>
            <a:endParaRPr lang="ru-RU" altLang="ru-RU" sz="280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467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на сцепленное наследование генов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9703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5" y="582612"/>
            <a:ext cx="9163050" cy="58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407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662" y="233362"/>
            <a:ext cx="9972675" cy="639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341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условии не сказано, что гены сцеплены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Прочитайте внимательно условие задачи, на явление сцепления будут указывать: </a:t>
            </a:r>
          </a:p>
          <a:p>
            <a:pPr marL="0" indent="0">
              <a:buNone/>
            </a:pPr>
            <a:r>
              <a:rPr lang="ru-RU" dirty="0" smtClean="0"/>
              <a:t>• неравномерное расщепление (не по 25%) фенотипических классов потомства при анализирующем скрещивании </a:t>
            </a:r>
            <a:r>
              <a:rPr lang="ru-RU" dirty="0" err="1" smtClean="0"/>
              <a:t>дигетерозиготы</a:t>
            </a:r>
            <a:r>
              <a:rPr lang="ru-RU" dirty="0" smtClean="0"/>
              <a:t> (</a:t>
            </a:r>
            <a:r>
              <a:rPr lang="ru-RU" dirty="0" err="1" smtClean="0"/>
              <a:t>АаВв</a:t>
            </a:r>
            <a:r>
              <a:rPr lang="ru-RU" dirty="0" smtClean="0"/>
              <a:t> х </a:t>
            </a:r>
            <a:r>
              <a:rPr lang="ru-RU" dirty="0" err="1" smtClean="0"/>
              <a:t>аавв</a:t>
            </a:r>
            <a:r>
              <a:rPr lang="ru-RU" dirty="0" smtClean="0"/>
              <a:t>); </a:t>
            </a:r>
          </a:p>
          <a:p>
            <a:pPr marL="0" indent="0">
              <a:buNone/>
            </a:pPr>
            <a:r>
              <a:rPr lang="ru-RU" dirty="0" smtClean="0"/>
              <a:t>• образовании двух фенотипических классов потомков в соотношении 1:1 при анализирующем скрещивании </a:t>
            </a:r>
            <a:r>
              <a:rPr lang="ru-RU" dirty="0" err="1" smtClean="0"/>
              <a:t>дигетерозиготы</a:t>
            </a:r>
            <a:r>
              <a:rPr lang="ru-RU" dirty="0" smtClean="0"/>
              <a:t> (</a:t>
            </a:r>
            <a:r>
              <a:rPr lang="ru-RU" dirty="0" err="1" smtClean="0"/>
              <a:t>АаВв</a:t>
            </a:r>
            <a:r>
              <a:rPr lang="ru-RU" dirty="0" smtClean="0"/>
              <a:t> х </a:t>
            </a:r>
            <a:r>
              <a:rPr lang="ru-RU" dirty="0" err="1" smtClean="0"/>
              <a:t>аавв</a:t>
            </a:r>
            <a:r>
              <a:rPr lang="ru-RU" dirty="0" smtClean="0"/>
              <a:t>). </a:t>
            </a:r>
          </a:p>
          <a:p>
            <a:pPr marL="0" indent="0">
              <a:buNone/>
            </a:pPr>
            <a:r>
              <a:rPr lang="ru-RU" dirty="0" smtClean="0"/>
              <a:t>2. Определите по условию задачи доминантные и рецессивные гены, положение сцепленных генов в гомологичных хромосомах, какие аллели попарно сцеплены А и В, а и в, или А и в, а и В(</a:t>
            </a:r>
            <a:r>
              <a:rPr lang="ru-RU" dirty="0" err="1" smtClean="0"/>
              <a:t>цис</a:t>
            </a:r>
            <a:r>
              <a:rPr lang="ru-RU" dirty="0" smtClean="0"/>
              <a:t>- или транс-положение). </a:t>
            </a:r>
          </a:p>
        </p:txBody>
      </p:sp>
    </p:spTree>
    <p:extLst>
      <p:ext uri="{BB962C8B-B14F-4D97-AF65-F5344CB8AC3E}">
        <p14:creationId xmlns:p14="http://schemas.microsoft.com/office/powerpoint/2010/main" val="35971243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8382000" cy="609600"/>
          </a:xfrm>
        </p:spPr>
        <p:txBody>
          <a:bodyPr>
            <a:normAutofit fontScale="90000"/>
          </a:bodyPr>
          <a:lstStyle/>
          <a:p>
            <a:r>
              <a:rPr lang="ru-RU" sz="4200" b="1" dirty="0">
                <a:latin typeface="Comic Sans MS" pitchFamily="66" charset="0"/>
              </a:rPr>
              <a:t>Хромосомные карты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t="8524"/>
          <a:stretch/>
        </p:blipFill>
        <p:spPr>
          <a:xfrm>
            <a:off x="452867" y="1371600"/>
            <a:ext cx="9097347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EB1E71-EC4B-4B5F-8474-F08C68DB4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Требования к оформлению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539834-05C9-42AB-A799-5DC139EA5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1) Наличие формулы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первого скрещивания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 указанием генотипов и фенотипов родительских особей, типов гамет, генотипов и фенотипов гибридов первого поколения. </a:t>
            </a:r>
          </a:p>
          <a:p>
            <a:pPr marL="0" indent="0" algn="just" defTabSz="685800">
              <a:spcBef>
                <a:spcPts val="750"/>
              </a:spcBef>
              <a:buNone/>
              <a:defRPr/>
            </a:pP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2</a:t>
            </a:r>
            <a:r>
              <a:rPr lang="ru-RU" sz="2100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) 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Наличие формулы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второго скрещивания 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с указанием генотипов и фенотипов родительских особей, типов гамет, генотипов и фенотипов гибридов второго (первого) поколения.</a:t>
            </a:r>
          </a:p>
          <a:p>
            <a:pPr marL="0" indent="0" algn="just" defTabSz="685800">
              <a:spcBef>
                <a:spcPts val="750"/>
              </a:spcBef>
              <a:buNone/>
              <a:defRPr/>
            </a:pP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Оформление должно содержать элементы классической генетической символики</a:t>
            </a:r>
            <a:endParaRPr lang="ru-RU" sz="2100" dirty="0">
              <a:solidFill>
                <a:srgbClr val="44546A">
                  <a:lumMod val="50000"/>
                </a:srgbClr>
              </a:solidFill>
              <a:latin typeface="Calibri" panose="020F0502020204030204"/>
            </a:endParaRPr>
          </a:p>
          <a:p>
            <a:pPr marL="0" indent="0" algn="just" defTabSz="685800">
              <a:spcBef>
                <a:spcPts val="750"/>
              </a:spcBef>
              <a:buNone/>
              <a:defRPr/>
            </a:pP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3) Наличие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ответа на поставленный вопрос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Calibri" panose="020F0502020204030204"/>
              </a:rPr>
              <a:t>.</a:t>
            </a:r>
            <a:endParaRPr lang="ru-RU" sz="2100" dirty="0">
              <a:solidFill>
                <a:srgbClr val="44546A">
                  <a:lumMod val="50000"/>
                </a:srgbClr>
              </a:solidFill>
              <a:latin typeface="Calibri" panose="020F0502020204030204"/>
            </a:endParaRPr>
          </a:p>
          <a:p>
            <a:pPr marL="0" indent="0" algn="just"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32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09530" y="215280"/>
            <a:ext cx="8547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02A3E"/>
                </a:solidFill>
                <a:latin typeface="Nunito"/>
              </a:rPr>
              <a:t>При скрещивании высокого растения томата со сложными соцветиями и карликового растения с простыми соцветиями все потомство получилось высокое с простыми соцветиями. В анализирующем скрещивании гибридного потомства получилось четыре разные фенотипические группы, две из них составили по 20% от общего количества потомков. Составьте схемы скрещиваний. Укажите генотипы, фенотипы родительских особей и генотипы, фенотипы, долю каждой группы потомков в анализирующем скрещивании. Постройте генетическую карту для указанных выше генов, укажите на ней местоположение каждого гена и расстояние (в %) между ними. Определите тип наследования генов указанных выше признаков.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531" y="3069066"/>
            <a:ext cx="3949148" cy="35678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388" y="3467433"/>
            <a:ext cx="4596794" cy="164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64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EB1E71-EC4B-4B5F-8474-F08C68DB4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232" y="550790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Сцепление двух генов с Х-хромосомой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539834-05C9-42AB-A799-5DC139EA5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232" y="2098117"/>
            <a:ext cx="8511989" cy="7847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Оба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аллеля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пишутся на одной Х-хромосоме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1896268" y="2882901"/>
            <a:ext cx="24192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4800" b="1" u="sng" baseline="30000" dirty="0" smtClean="0">
                <a:solidFill>
                  <a:srgbClr val="C00000"/>
                </a:solidFill>
                <a:cs typeface="Arial" panose="020B0604020202020204" pitchFamily="34" charset="0"/>
              </a:rPr>
              <a:t>ab</a:t>
            </a:r>
            <a:r>
              <a:rPr lang="ru-RU" altLang="ru-RU" sz="48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  Х</a:t>
            </a:r>
            <a:r>
              <a:rPr lang="en-US" altLang="ru-RU" sz="4800" b="1" u="sng" baseline="30000" dirty="0" smtClean="0">
                <a:solidFill>
                  <a:srgbClr val="C00000"/>
                </a:solidFill>
                <a:cs typeface="Arial" panose="020B0604020202020204" pitchFamily="34" charset="0"/>
              </a:rPr>
              <a:t>AB</a:t>
            </a:r>
            <a:endParaRPr lang="ru-RU" altLang="ru-RU" sz="4800" b="1" u="sng" baseline="30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B5539834-05C9-42AB-A799-5DC139EA5B6C}"/>
              </a:ext>
            </a:extLst>
          </p:cNvPr>
          <p:cNvSpPr txBox="1">
            <a:spLocks/>
          </p:cNvSpPr>
          <p:nvPr/>
        </p:nvSpPr>
        <p:spPr>
          <a:xfrm>
            <a:off x="671232" y="3939617"/>
            <a:ext cx="8511989" cy="784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Y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-хромосоме нет таких аллелей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1896268" y="4498682"/>
            <a:ext cx="18150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4800" b="1" u="sng" baseline="30000" dirty="0" smtClean="0">
                <a:solidFill>
                  <a:srgbClr val="C00000"/>
                </a:solidFill>
                <a:cs typeface="Arial" panose="020B0604020202020204" pitchFamily="34" charset="0"/>
              </a:rPr>
              <a:t>ab</a:t>
            </a:r>
            <a:r>
              <a:rPr lang="ru-RU" altLang="ru-RU" sz="48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  </a:t>
            </a:r>
            <a:r>
              <a:rPr lang="en-US" altLang="ru-RU" sz="48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Y</a:t>
            </a:r>
            <a:endParaRPr lang="ru-RU" altLang="ru-RU" sz="4800" b="1" u="sng" baseline="30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47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62540" y="612845"/>
            <a:ext cx="86669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 дрозофилы </a:t>
            </a:r>
            <a:r>
              <a:rPr lang="ru-RU" dirty="0" err="1"/>
              <a:t>гетерогаметный</a:t>
            </a:r>
            <a:r>
              <a:rPr lang="ru-RU" dirty="0"/>
              <a:t> пол – мужской. Между генами цвета глаз и окраски тела происходит кроссинговер. Скрестили самку дрозофилы с красными глазами и серым телом, один из родителей которой имел белые глаза, а другой – жёлтое тело, с самцом с красными глазами и серым телом. Полученная от этого скрещивания </a:t>
            </a:r>
            <a:r>
              <a:rPr lang="ru-RU" dirty="0" err="1"/>
              <a:t>моногомозиготная</a:t>
            </a:r>
            <a:r>
              <a:rPr lang="ru-RU" dirty="0"/>
              <a:t> самка с красными глазами и серым телом была скрещена с самцом с красными глазами и серым телом. В потомстве от этого скрещивания наблюдались мухи с белыми глазами. Составьте схему решения задачи. Укажите генотипы, фенотипы родителей и генотипы, фенотипы и пол потомства в двух скрещиваниях. Возможно ли появление в потомстве от первого скрещивания мухи с белыми глазами и жёлтым телом? Ответ поясните.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420" y="3475168"/>
            <a:ext cx="4355282" cy="32143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03" y="3792928"/>
            <a:ext cx="4545877" cy="289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22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300" y="1355814"/>
            <a:ext cx="6712106" cy="5027524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2DEB1E71-EC4B-4B5F-8474-F08C68DB4945}"/>
              </a:ext>
            </a:extLst>
          </p:cNvPr>
          <p:cNvSpPr txBox="1">
            <a:spLocks/>
          </p:cNvSpPr>
          <p:nvPr/>
        </p:nvSpPr>
        <p:spPr>
          <a:xfrm>
            <a:off x="424370" y="361641"/>
            <a:ext cx="7886700" cy="994172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>
                <a:solidFill>
                  <a:schemeClr val="accent1">
                    <a:lumMod val="50000"/>
                  </a:schemeClr>
                </a:solidFill>
              </a:rPr>
              <a:t>Псевдоаутосомные участки Х- и У-хромосом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B5539834-05C9-42AB-A799-5DC139EA5B6C}"/>
              </a:ext>
            </a:extLst>
          </p:cNvPr>
          <p:cNvSpPr txBox="1">
            <a:spLocks/>
          </p:cNvSpPr>
          <p:nvPr/>
        </p:nvSpPr>
        <p:spPr>
          <a:xfrm>
            <a:off x="7262949" y="2825117"/>
            <a:ext cx="4611188" cy="7847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Y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-хромосоме появляется один из аллелей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25"/>
          <p:cNvSpPr>
            <a:spLocks noChangeArrowheads="1"/>
          </p:cNvSpPr>
          <p:nvPr/>
        </p:nvSpPr>
        <p:spPr bwMode="auto">
          <a:xfrm>
            <a:off x="8854626" y="4524807"/>
            <a:ext cx="20086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48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Х</a:t>
            </a:r>
            <a:r>
              <a:rPr lang="en-US" altLang="ru-RU" sz="4800" b="1" u="sng" baseline="30000" dirty="0" smtClean="0">
                <a:solidFill>
                  <a:srgbClr val="C00000"/>
                </a:solidFill>
                <a:cs typeface="Arial" panose="020B0604020202020204" pitchFamily="34" charset="0"/>
              </a:rPr>
              <a:t>ab</a:t>
            </a:r>
            <a:r>
              <a:rPr lang="ru-RU" altLang="ru-RU" sz="4800" b="1" dirty="0" smtClean="0">
                <a:solidFill>
                  <a:srgbClr val="C00000"/>
                </a:solidFill>
                <a:cs typeface="Arial" panose="020B0604020202020204" pitchFamily="34" charset="0"/>
              </a:rPr>
              <a:t>  </a:t>
            </a:r>
            <a:r>
              <a:rPr lang="en-US" altLang="ru-RU" sz="4800" b="1" dirty="0" err="1" smtClean="0">
                <a:solidFill>
                  <a:srgbClr val="C00000"/>
                </a:solidFill>
                <a:cs typeface="Arial" panose="020B0604020202020204" pitchFamily="34" charset="0"/>
              </a:rPr>
              <a:t>Y</a:t>
            </a:r>
            <a:r>
              <a:rPr lang="en-US" altLang="ru-RU" sz="4800" b="1" u="sng" baseline="30000" dirty="0" err="1">
                <a:solidFill>
                  <a:srgbClr val="C00000"/>
                </a:solidFill>
                <a:cs typeface="Arial" panose="020B0604020202020204" pitchFamily="34" charset="0"/>
              </a:rPr>
              <a:t>a</a:t>
            </a:r>
            <a:endParaRPr lang="ru-RU" altLang="ru-RU" sz="4800" b="1" u="sng" baseline="30000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0594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5734087" y="4649621"/>
            <a:ext cx="655792" cy="553971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087888" y="4649622"/>
            <a:ext cx="655792" cy="553971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767635" y="4120690"/>
            <a:ext cx="655792" cy="553971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847920" y="4124832"/>
            <a:ext cx="655792" cy="553971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087888" y="4095651"/>
            <a:ext cx="655792" cy="553971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 rot="5400000">
            <a:off x="3703620" y="-2027639"/>
            <a:ext cx="861539" cy="5220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5B74E8-C57A-144F-853A-C6D88DE64450}"/>
              </a:ext>
            </a:extLst>
          </p:cNvPr>
          <p:cNvSpPr txBox="1"/>
          <p:nvPr/>
        </p:nvSpPr>
        <p:spPr>
          <a:xfrm>
            <a:off x="1535350" y="367308"/>
            <a:ext cx="5220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688EF73-AA38-424B-B38F-CBB541EA76B8}"/>
              </a:ext>
            </a:extLst>
          </p:cNvPr>
          <p:cNvSpPr txBox="1"/>
          <p:nvPr/>
        </p:nvSpPr>
        <p:spPr>
          <a:xfrm>
            <a:off x="7159003" y="4107440"/>
            <a:ext cx="15235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85800">
              <a:defRPr/>
            </a:pPr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997564-BDDB-3944-9474-6D0725F65931}"/>
              </a:ext>
            </a:extLst>
          </p:cNvPr>
          <p:cNvSpPr txBox="1"/>
          <p:nvPr/>
        </p:nvSpPr>
        <p:spPr>
          <a:xfrm>
            <a:off x="8821221" y="4003291"/>
            <a:ext cx="1846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</a:endParaRPr>
          </a:p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9435201" y="490728"/>
            <a:ext cx="1232807" cy="0"/>
          </a:xfrm>
          <a:prstGeom prst="line">
            <a:avLst/>
          </a:prstGeom>
          <a:ln w="38100">
            <a:solidFill>
              <a:srgbClr val="0099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8768996" y="743275"/>
            <a:ext cx="1899013" cy="0"/>
          </a:xfrm>
          <a:prstGeom prst="line">
            <a:avLst/>
          </a:prstGeom>
          <a:ln w="38100">
            <a:solidFill>
              <a:srgbClr val="FBB03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9476349" y="977969"/>
            <a:ext cx="1191659" cy="0"/>
          </a:xfrm>
          <a:prstGeom prst="line">
            <a:avLst/>
          </a:prstGeom>
          <a:ln w="38100">
            <a:solidFill>
              <a:srgbClr val="00808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775520" y="1340768"/>
            <a:ext cx="8478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ru-RU" sz="2000" b="1" i="1" kern="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75521" y="1017529"/>
            <a:ext cx="1482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 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42941" y="229353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defRPr/>
            </a:pPr>
            <a:r>
              <a:rPr lang="en-US" sz="28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8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kern="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2322785" y="2407035"/>
            <a:ext cx="387927" cy="705653"/>
          </a:xfrm>
          <a:prstGeom prst="rightBrac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ru-RU" kern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95627" y="2559805"/>
            <a:ext cx="31777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</a:t>
            </a: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 скелета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59735" y="134575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defRPr/>
            </a:pPr>
            <a:r>
              <a:rPr lang="en-US" sz="28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8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b="1" kern="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9129" y="1446923"/>
            <a:ext cx="390178" cy="71329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47920" y="1622752"/>
            <a:ext cx="33094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Нормальное </a:t>
            </a: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скелета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86706" y="2498250"/>
            <a:ext cx="577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28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86707" y="1499642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08168" y="1603515"/>
            <a:ext cx="9220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</a:t>
            </a: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08168" y="2621360"/>
            <a:ext cx="9300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ихтиоз</a:t>
            </a: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3569" y="3435738"/>
            <a:ext cx="461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307959" y="3236385"/>
            <a:ext cx="719329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    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    </a:t>
            </a: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kern="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 lvl="0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скелета                        здоров</a:t>
            </a:r>
          </a:p>
          <a:p>
            <a:pPr lvl="0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ихтиоз                                                                       </a:t>
            </a:r>
          </a:p>
          <a:p>
            <a:pPr>
              <a:defRPr/>
            </a:pP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 </a:t>
            </a:r>
            <a:r>
              <a:rPr lang="en-US" sz="2800" kern="0" dirty="0">
                <a:solidFill>
                  <a:srgbClr val="000000"/>
                </a:solidFill>
              </a:rPr>
              <a:t>  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800" kern="0" dirty="0">
                <a:solidFill>
                  <a:srgbClr val="000000"/>
                </a:solidFill>
              </a:rPr>
              <a:t>                      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kern="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</a:t>
            </a:r>
            <a:r>
              <a:rPr lang="en-US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>
              <a:defRPr/>
            </a:pP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800" kern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kern="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800" kern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kern="0" baseline="30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2800" kern="0" baseline="30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kern="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 </a:t>
            </a:r>
            <a:r>
              <a:rPr lang="en-US" sz="28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kern="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28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kern="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kern="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kern="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28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kern="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kern="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28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800" kern="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pPr>
              <a:defRPr/>
            </a:pPr>
            <a:endParaRPr lang="ru-RU" sz="3600" kern="0" dirty="0">
              <a:solidFill>
                <a:srgbClr val="000000"/>
              </a:soli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245" y="3236384"/>
            <a:ext cx="649351" cy="76690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4754" y="3134635"/>
            <a:ext cx="695991" cy="76899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252995" y="6037879"/>
            <a:ext cx="1915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</a:t>
            </a: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скелета, здорова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3244" y="5645550"/>
            <a:ext cx="707197" cy="83522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743" y="5657738"/>
            <a:ext cx="707197" cy="835224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384523" y="6063163"/>
            <a:ext cx="2399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Нормальный </a:t>
            </a:r>
          </a:p>
          <a:p>
            <a:pPr>
              <a:defRPr/>
            </a:pPr>
            <a:r>
              <a:rPr lang="ru-RU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скелет,здорова</a:t>
            </a: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9179" y="5556253"/>
            <a:ext cx="871804" cy="96325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2173" y="5517524"/>
            <a:ext cx="871804" cy="96325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148070" y="6063162"/>
            <a:ext cx="1649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Нормальный </a:t>
            </a:r>
          </a:p>
          <a:p>
            <a:pPr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скелет, ихтиоз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8022199" y="6019314"/>
            <a:ext cx="2010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</a:t>
            </a: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defRPr/>
            </a:pPr>
            <a:r>
              <a:rPr 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скелета, ихтиоз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16141" y="4172580"/>
            <a:ext cx="2812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некроссоверные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гаметы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40539" y="4702159"/>
            <a:ext cx="2560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кроссоверные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гаметы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79309" y="118001"/>
            <a:ext cx="388869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Псевдоаутосомное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рецессивное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наследование + сцепленное с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полом</a:t>
            </a:r>
          </a:p>
        </p:txBody>
      </p:sp>
    </p:spTree>
    <p:extLst>
      <p:ext uri="{BB962C8B-B14F-4D97-AF65-F5344CB8AC3E}">
        <p14:creationId xmlns:p14="http://schemas.microsoft.com/office/powerpoint/2010/main" val="111119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2" grpId="0" animBg="1"/>
      <p:bldP spid="29" grpId="0" animBg="1"/>
      <p:bldP spid="30" grpId="0" animBg="1"/>
      <p:bldP spid="31" grpId="0" animBg="1"/>
      <p:bldP spid="13" grpId="0" animBg="1"/>
      <p:bldP spid="5" grpId="0"/>
      <p:bldP spid="7" grpId="0"/>
      <p:bldP spid="8" grpId="0"/>
      <p:bldP spid="9" grpId="0"/>
      <p:bldP spid="10" grpId="0"/>
      <p:bldP spid="11" grpId="0"/>
      <p:bldP spid="15" grpId="0"/>
      <p:bldP spid="17" grpId="0"/>
      <p:bldP spid="33" grpId="0"/>
      <p:bldP spid="19" grpId="0"/>
      <p:bldP spid="39" grpId="0"/>
      <p:bldP spid="20" grpId="0"/>
      <p:bldP spid="21" grpId="0"/>
      <p:bldP spid="2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219" y="3744528"/>
            <a:ext cx="6032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349" y="4142531"/>
            <a:ext cx="639763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Овал 18"/>
          <p:cNvSpPr/>
          <p:nvPr/>
        </p:nvSpPr>
        <p:spPr>
          <a:xfrm>
            <a:off x="7371112" y="4142530"/>
            <a:ext cx="648072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466828" y="3663375"/>
            <a:ext cx="624962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281993" y="3663375"/>
            <a:ext cx="590371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 rot="5400000">
            <a:off x="3703620" y="-2027639"/>
            <a:ext cx="861539" cy="522077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ru-RU" sz="1350">
              <a:solidFill>
                <a:prstClr val="whit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5B74E8-C57A-144F-853A-C6D88DE64450}"/>
              </a:ext>
            </a:extLst>
          </p:cNvPr>
          <p:cNvSpPr txBox="1"/>
          <p:nvPr/>
        </p:nvSpPr>
        <p:spPr>
          <a:xfrm>
            <a:off x="1535350" y="367308"/>
            <a:ext cx="5220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688EF73-AA38-424B-B38F-CBB541EA76B8}"/>
              </a:ext>
            </a:extLst>
          </p:cNvPr>
          <p:cNvSpPr txBox="1"/>
          <p:nvPr/>
        </p:nvSpPr>
        <p:spPr>
          <a:xfrm>
            <a:off x="7252386" y="947371"/>
            <a:ext cx="15235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85800">
              <a:defRPr/>
            </a:pPr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997564-BDDB-3944-9474-6D0725F65931}"/>
              </a:ext>
            </a:extLst>
          </p:cNvPr>
          <p:cNvSpPr txBox="1"/>
          <p:nvPr/>
        </p:nvSpPr>
        <p:spPr>
          <a:xfrm>
            <a:off x="8821221" y="4003291"/>
            <a:ext cx="1846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</a:endParaRPr>
          </a:p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685800">
              <a:defRPr/>
            </a:pPr>
            <a:endParaRPr lang="ru-RU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9435201" y="490728"/>
            <a:ext cx="1232807" cy="0"/>
          </a:xfrm>
          <a:prstGeom prst="line">
            <a:avLst/>
          </a:prstGeom>
          <a:ln w="38100">
            <a:solidFill>
              <a:srgbClr val="00808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8768996" y="743275"/>
            <a:ext cx="1899013" cy="0"/>
          </a:xfrm>
          <a:prstGeom prst="line">
            <a:avLst/>
          </a:prstGeom>
          <a:ln w="38100">
            <a:solidFill>
              <a:srgbClr val="FBB03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9476349" y="977969"/>
            <a:ext cx="1191659" cy="0"/>
          </a:xfrm>
          <a:prstGeom prst="line">
            <a:avLst/>
          </a:prstGeom>
          <a:ln w="38100">
            <a:solidFill>
              <a:srgbClr val="00808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75521" y="1017529"/>
            <a:ext cx="1482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79310" y="118000"/>
            <a:ext cx="3866123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Псевдоаутосомное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рецессивное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наследование +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голандрическое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45921" y="143107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4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400" kern="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en-US" sz="24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4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000" kern="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5921" y="218001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4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>
              <a:defRPr/>
            </a:pPr>
            <a:r>
              <a:rPr lang="en-US" sz="2400" b="1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400" b="1" kern="0" baseline="30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2000" b="1" kern="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0229" y="2318711"/>
            <a:ext cx="21291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000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аномалии скелета</a:t>
            </a:r>
            <a:endParaRPr lang="ru-RU" kern="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0228" y="1555910"/>
            <a:ext cx="25490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нормальный</a:t>
            </a:r>
            <a:r>
              <a:rPr lang="ru-RU" sz="2400" kern="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скелет </a:t>
            </a:r>
            <a:endParaRPr lang="ru-RU" sz="1600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9775" y="1523207"/>
            <a:ext cx="353771" cy="64673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9774" y="2262074"/>
            <a:ext cx="321357" cy="58748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446825" y="1556486"/>
            <a:ext cx="5212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400" b="1" kern="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b="1" kern="0" baseline="300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16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41962" y="1618040"/>
            <a:ext cx="23150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перепонка на ногах</a:t>
            </a:r>
            <a:endParaRPr lang="ru-RU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69591" y="2709766"/>
            <a:ext cx="7721623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Р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♀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♂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endParaRPr lang="en-US" sz="2800" baseline="30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аномалии скелета,                       нормальный скелет,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нет перепонки на ногах                    перепонка на ногах</a:t>
            </a:r>
          </a:p>
          <a:p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   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Y </a:t>
            </a:r>
            <a:r>
              <a:rPr lang="ru-RU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 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некроссоверные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8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кросссоверные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</a:p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 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♀, нормальный скелет, нет перепонки на ногах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♀, аномалии скелета, нет перепонки на ногах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♂, аномалии скелета, перепонка на ногах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2800" baseline="30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♂, нормальный скелет, перепонка на ногах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86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450" y="1223962"/>
            <a:ext cx="2754313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Легенда:</a:t>
            </a:r>
            <a:br>
              <a:rPr lang="ru-RU" dirty="0" smtClean="0"/>
            </a:br>
            <a:r>
              <a:rPr lang="ru-RU" altLang="ru-RU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А – цвет</a:t>
            </a:r>
            <a:br>
              <a:rPr lang="ru-RU" altLang="ru-RU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В - форма</a:t>
            </a:r>
            <a:endParaRPr lang="ru-RU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8056563" y="1581150"/>
            <a:ext cx="647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4400">
                <a:cs typeface="Arial" panose="020B0604020202020204" pitchFamily="34" charset="0"/>
              </a:rPr>
              <a:t>×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329363" y="1652588"/>
            <a:ext cx="16557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АА </a:t>
            </a:r>
            <a:r>
              <a:rPr lang="en-US" altLang="ru-RU" sz="32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BB</a:t>
            </a:r>
            <a:endParaRPr lang="ru-RU" altLang="ru-RU" sz="3200" b="1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777288" y="1652588"/>
            <a:ext cx="1295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endParaRPr lang="ru-RU" altLang="ru-RU" sz="32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240213" y="1652588"/>
            <a:ext cx="431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/>
              <a:t>P</a:t>
            </a:r>
            <a:endParaRPr lang="ru-RU" altLang="ru-RU" sz="3200" b="1" baseline="-250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238626" y="2751137"/>
            <a:ext cx="720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400" b="1" dirty="0" smtClean="0"/>
              <a:t>G</a:t>
            </a:r>
            <a:endParaRPr lang="ru-RU" altLang="ru-RU" sz="2400" b="1" dirty="0"/>
          </a:p>
        </p:txBody>
      </p: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6472238" y="2228850"/>
            <a:ext cx="1008062" cy="1079500"/>
            <a:chOff x="1882" y="1389"/>
            <a:chExt cx="635" cy="680"/>
          </a:xfrm>
        </p:grpSpPr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2200" y="1389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" name="Group 11"/>
            <p:cNvGrpSpPr>
              <a:grpSpLocks/>
            </p:cNvGrpSpPr>
            <p:nvPr/>
          </p:nvGrpSpPr>
          <p:grpSpPr bwMode="auto">
            <a:xfrm>
              <a:off x="1882" y="1661"/>
              <a:ext cx="635" cy="408"/>
              <a:chOff x="1882" y="1661"/>
              <a:chExt cx="635" cy="408"/>
            </a:xfrm>
          </p:grpSpPr>
          <p:sp>
            <p:nvSpPr>
              <p:cNvPr id="14" name="Oval 12"/>
              <p:cNvSpPr>
                <a:spLocks noChangeArrowheads="1"/>
              </p:cNvSpPr>
              <p:nvPr/>
            </p:nvSpPr>
            <p:spPr bwMode="auto">
              <a:xfrm>
                <a:off x="1882" y="1661"/>
                <a:ext cx="635" cy="40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15" name="Text Box 13"/>
              <p:cNvSpPr txBox="1">
                <a:spLocks noChangeArrowheads="1"/>
              </p:cNvSpPr>
              <p:nvPr/>
            </p:nvSpPr>
            <p:spPr bwMode="auto">
              <a:xfrm>
                <a:off x="1927" y="1661"/>
                <a:ext cx="544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ru-RU" altLang="ru-RU" sz="32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АВ</a:t>
                </a:r>
              </a:p>
            </p:txBody>
          </p:sp>
        </p:grp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8848725" y="2228850"/>
            <a:ext cx="1008063" cy="1079500"/>
            <a:chOff x="3379" y="1389"/>
            <a:chExt cx="635" cy="680"/>
          </a:xfrm>
        </p:grpSpPr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3696" y="1389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" name="Group 16"/>
            <p:cNvGrpSpPr>
              <a:grpSpLocks/>
            </p:cNvGrpSpPr>
            <p:nvPr/>
          </p:nvGrpSpPr>
          <p:grpSpPr bwMode="auto">
            <a:xfrm>
              <a:off x="3379" y="1661"/>
              <a:ext cx="635" cy="408"/>
              <a:chOff x="3379" y="1661"/>
              <a:chExt cx="635" cy="408"/>
            </a:xfrm>
          </p:grpSpPr>
          <p:sp>
            <p:nvSpPr>
              <p:cNvPr id="19" name="Oval 17"/>
              <p:cNvSpPr>
                <a:spLocks noChangeArrowheads="1"/>
              </p:cNvSpPr>
              <p:nvPr/>
            </p:nvSpPr>
            <p:spPr bwMode="auto">
              <a:xfrm>
                <a:off x="3379" y="1661"/>
                <a:ext cx="635" cy="408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" name="Text Box 18"/>
              <p:cNvSpPr txBox="1">
                <a:spLocks noChangeArrowheads="1"/>
              </p:cNvSpPr>
              <p:nvPr/>
            </p:nvSpPr>
            <p:spPr bwMode="auto">
              <a:xfrm>
                <a:off x="3424" y="1661"/>
                <a:ext cx="544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lnSpc>
                    <a:spcPct val="115000"/>
                  </a:lnSpc>
                  <a:spcBef>
                    <a:spcPct val="20000"/>
                  </a:spcBef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lnSpc>
                    <a:spcPct val="115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757C62"/>
                  </a:buClr>
                  <a:buSzPct val="120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ru-RU" altLang="ru-RU" sz="3200" b="1" i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а </a:t>
                </a:r>
                <a:r>
                  <a:rPr lang="en-US" altLang="ru-RU" sz="32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b</a:t>
                </a:r>
                <a:endParaRPr lang="ru-RU" altLang="ru-RU" sz="3200" b="1">
                  <a:solidFill>
                    <a:srgbClr val="CC3300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4240213" y="3740150"/>
            <a:ext cx="64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/>
              <a:t>F</a:t>
            </a:r>
            <a:r>
              <a:rPr lang="en-US" altLang="ru-RU" sz="3200" b="1" baseline="-25000"/>
              <a:t>1</a:t>
            </a:r>
            <a:endParaRPr lang="ru-RU" altLang="ru-RU" sz="3200" b="1" baseline="-25000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7192963" y="3308350"/>
            <a:ext cx="5762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flipH="1">
            <a:off x="8559800" y="3308350"/>
            <a:ext cx="5048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7119938" y="3668713"/>
            <a:ext cx="20145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A </a:t>
            </a:r>
            <a:r>
              <a:rPr lang="ru-RU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а </a:t>
            </a:r>
            <a:r>
              <a:rPr lang="en-US" altLang="ru-RU" sz="3200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sz="3200" b="1">
                <a:solidFill>
                  <a:srgbClr val="CC3300"/>
                </a:solidFill>
                <a:latin typeface="Times New Roman" panose="02020603050405020304" pitchFamily="18" charset="0"/>
              </a:rPr>
              <a:t>B b</a:t>
            </a:r>
            <a:endParaRPr lang="ru-RU" altLang="ru-RU" sz="3200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" name="Line 27"/>
          <p:cNvSpPr>
            <a:spLocks noChangeShapeType="1"/>
          </p:cNvSpPr>
          <p:nvPr/>
        </p:nvSpPr>
        <p:spPr bwMode="auto">
          <a:xfrm>
            <a:off x="8027988" y="53990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160839" y="5830888"/>
            <a:ext cx="6477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b="1" dirty="0"/>
              <a:t>F</a:t>
            </a:r>
            <a:r>
              <a:rPr lang="ru-RU" altLang="ru-RU" sz="3200" b="1" baseline="-25000" dirty="0"/>
              <a:t>2</a:t>
            </a:r>
          </a:p>
        </p:txBody>
      </p:sp>
      <p:sp>
        <p:nvSpPr>
          <p:cNvPr id="38" name="Text Box 36"/>
          <p:cNvSpPr txBox="1">
            <a:spLocks noChangeArrowheads="1"/>
          </p:cNvSpPr>
          <p:nvPr/>
        </p:nvSpPr>
        <p:spPr bwMode="auto">
          <a:xfrm>
            <a:off x="5572125" y="6278563"/>
            <a:ext cx="51847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200" b="1"/>
              <a:t>9      :     3     :     3      :     1</a:t>
            </a:r>
          </a:p>
        </p:txBody>
      </p:sp>
      <p:sp>
        <p:nvSpPr>
          <p:cNvPr id="39" name="Text Box 37"/>
          <p:cNvSpPr txBox="1">
            <a:spLocks noChangeArrowheads="1"/>
          </p:cNvSpPr>
          <p:nvPr/>
        </p:nvSpPr>
        <p:spPr bwMode="auto">
          <a:xfrm>
            <a:off x="5210968" y="5665789"/>
            <a:ext cx="5832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А_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_</a:t>
            </a:r>
            <a:r>
              <a:rPr lang="ru-RU" altLang="ru-RU" sz="2400" b="1">
                <a:solidFill>
                  <a:srgbClr val="CC3300"/>
                </a:solidFill>
              </a:rPr>
              <a:t>    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B_     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A_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r>
              <a:rPr lang="ru-RU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    </a:t>
            </a:r>
            <a:r>
              <a:rPr lang="ru-RU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аа</a:t>
            </a:r>
            <a:r>
              <a:rPr lang="en-US" altLang="ru-RU" b="1" i="1">
                <a:solidFill>
                  <a:srgbClr val="CC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ru-RU" b="1">
                <a:solidFill>
                  <a:srgbClr val="CC3300"/>
                </a:solidFill>
                <a:latin typeface="Times New Roman" panose="02020603050405020304" pitchFamily="18" charset="0"/>
              </a:rPr>
              <a:t>bb</a:t>
            </a:r>
            <a:endParaRPr lang="ru-RU" altLang="ru-RU" b="1">
              <a:solidFill>
                <a:srgbClr val="CC33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42" name="Group 11"/>
          <p:cNvGrpSpPr>
            <a:grpSpLocks/>
          </p:cNvGrpSpPr>
          <p:nvPr/>
        </p:nvGrpSpPr>
        <p:grpSpPr bwMode="auto">
          <a:xfrm>
            <a:off x="5960272" y="4635501"/>
            <a:ext cx="1008062" cy="647700"/>
            <a:chOff x="1882" y="1661"/>
            <a:chExt cx="635" cy="408"/>
          </a:xfrm>
        </p:grpSpPr>
        <p:sp>
          <p:nvSpPr>
            <p:cNvPr id="43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4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АВ</a:t>
              </a:r>
            </a:p>
          </p:txBody>
        </p:sp>
      </p:grpSp>
      <p:grpSp>
        <p:nvGrpSpPr>
          <p:cNvPr id="45" name="Group 11"/>
          <p:cNvGrpSpPr>
            <a:grpSpLocks/>
          </p:cNvGrpSpPr>
          <p:nvPr/>
        </p:nvGrpSpPr>
        <p:grpSpPr bwMode="auto">
          <a:xfrm>
            <a:off x="7119941" y="4635501"/>
            <a:ext cx="1008062" cy="647700"/>
            <a:chOff x="1882" y="1661"/>
            <a:chExt cx="635" cy="408"/>
          </a:xfrm>
        </p:grpSpPr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47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А</a:t>
              </a: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8" name="Group 11"/>
          <p:cNvGrpSpPr>
            <a:grpSpLocks/>
          </p:cNvGrpSpPr>
          <p:nvPr/>
        </p:nvGrpSpPr>
        <p:grpSpPr bwMode="auto">
          <a:xfrm>
            <a:off x="8235952" y="4635501"/>
            <a:ext cx="1008062" cy="647700"/>
            <a:chOff x="1882" y="1661"/>
            <a:chExt cx="635" cy="408"/>
          </a:xfrm>
        </p:grpSpPr>
        <p:sp>
          <p:nvSpPr>
            <p:cNvPr id="49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0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</a:t>
              </a:r>
              <a:r>
                <a:rPr lang="ru-RU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В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51" name="Group 11"/>
          <p:cNvGrpSpPr>
            <a:grpSpLocks/>
          </p:cNvGrpSpPr>
          <p:nvPr/>
        </p:nvGrpSpPr>
        <p:grpSpPr bwMode="auto">
          <a:xfrm>
            <a:off x="9351963" y="4635501"/>
            <a:ext cx="1008062" cy="647700"/>
            <a:chOff x="1882" y="1661"/>
            <a:chExt cx="635" cy="408"/>
          </a:xfrm>
        </p:grpSpPr>
        <p:sp>
          <p:nvSpPr>
            <p:cNvPr id="52" name="Oval 12"/>
            <p:cNvSpPr>
              <a:spLocks noChangeArrowheads="1"/>
            </p:cNvSpPr>
            <p:nvPr/>
          </p:nvSpPr>
          <p:spPr bwMode="auto">
            <a:xfrm>
              <a:off x="1882" y="1661"/>
              <a:ext cx="635" cy="4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/>
            </a:p>
          </p:txBody>
        </p:sp>
        <p:sp>
          <p:nvSpPr>
            <p:cNvPr id="53" name="Text Box 13"/>
            <p:cNvSpPr txBox="1">
              <a:spLocks noChangeArrowheads="1"/>
            </p:cNvSpPr>
            <p:nvPr/>
          </p:nvSpPr>
          <p:spPr bwMode="auto">
            <a:xfrm>
              <a:off x="1927" y="1661"/>
              <a:ext cx="54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115000"/>
                </a:lnSpc>
                <a:spcBef>
                  <a:spcPct val="20000"/>
                </a:spcBef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11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757C62"/>
                </a:buClr>
                <a:buSzPct val="12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ru-RU" sz="3200" b="1" dirty="0" smtClean="0">
                  <a:solidFill>
                    <a:srgbClr val="CC3300"/>
                  </a:solidFill>
                  <a:latin typeface="Times New Roman" panose="02020603050405020304" pitchFamily="18" charset="0"/>
                </a:rPr>
                <a:t>ab</a:t>
              </a:r>
              <a:endParaRPr lang="ru-RU" altLang="ru-RU" sz="3200" b="1" dirty="0">
                <a:solidFill>
                  <a:srgbClr val="CC3300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5970588" y="1753394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cs typeface="Arial" panose="020B0604020202020204" pitchFamily="34" charset="0"/>
              </a:rPr>
              <a:t>♀</a:t>
            </a:r>
          </a:p>
        </p:txBody>
      </p:sp>
      <p:sp>
        <p:nvSpPr>
          <p:cNvPr id="55" name="Rectangle 20"/>
          <p:cNvSpPr>
            <a:spLocks noChangeArrowheads="1"/>
          </p:cNvSpPr>
          <p:nvPr/>
        </p:nvSpPr>
        <p:spPr bwMode="auto">
          <a:xfrm>
            <a:off x="8393113" y="1649412"/>
            <a:ext cx="527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Ctr="1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3600" b="1">
                <a:cs typeface="Arial" panose="020B0604020202020204" pitchFamily="34" charset="0"/>
              </a:rPr>
              <a:t>♂</a:t>
            </a:r>
            <a:endParaRPr lang="en-US" altLang="ru-RU" sz="2800"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92963" y="2171700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9505949" y="2148721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/>
              <a:t>Ж</a:t>
            </a:r>
            <a:r>
              <a:rPr lang="ru-RU" dirty="0" smtClean="0"/>
              <a:t>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7804152" y="4127223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59" name="Text Box 8"/>
          <p:cNvSpPr txBox="1">
            <a:spLocks noChangeArrowheads="1"/>
          </p:cNvSpPr>
          <p:nvPr/>
        </p:nvSpPr>
        <p:spPr bwMode="auto">
          <a:xfrm>
            <a:off x="4311650" y="4784427"/>
            <a:ext cx="720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15000"/>
              </a:lnSpc>
              <a:spcBef>
                <a:spcPct val="20000"/>
              </a:spcBef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757C62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400" b="1" dirty="0" smtClean="0"/>
              <a:t>G</a:t>
            </a:r>
            <a:endParaRPr lang="ru-RU" altLang="ru-RU" sz="24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5370513" y="6082271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61" name="TextBox 60"/>
          <p:cNvSpPr txBox="1"/>
          <p:nvPr/>
        </p:nvSpPr>
        <p:spPr>
          <a:xfrm>
            <a:off x="6895309" y="6050244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8488363" y="6026152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</a:t>
            </a:r>
            <a:r>
              <a:rPr lang="ru-RU" dirty="0" smtClean="0"/>
              <a:t>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10183817" y="6053422"/>
            <a:ext cx="86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Ж </a:t>
            </a:r>
            <a:r>
              <a:rPr lang="ru-RU" dirty="0" err="1" smtClean="0"/>
              <a:t>Дл</a:t>
            </a:r>
            <a:endParaRPr lang="ru-RU" dirty="0"/>
          </a:p>
        </p:txBody>
      </p:sp>
      <p:sp>
        <p:nvSpPr>
          <p:cNvPr id="64" name="Заголовок 1">
            <a:extLst>
              <a:ext uri="{FF2B5EF4-FFF2-40B4-BE49-F238E27FC236}">
                <a16:creationId xmlns:a16="http://schemas.microsoft.com/office/drawing/2014/main" id="{2DEB1E71-EC4B-4B5F-8474-F08C68DB4945}"/>
              </a:ext>
            </a:extLst>
          </p:cNvPr>
          <p:cNvSpPr txBox="1">
            <a:spLocks/>
          </p:cNvSpPr>
          <p:nvPr/>
        </p:nvSpPr>
        <p:spPr>
          <a:xfrm>
            <a:off x="4808538" y="365125"/>
            <a:ext cx="65452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Формулы скрещиваний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90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7900" y="365125"/>
            <a:ext cx="6565900" cy="1325563"/>
          </a:xfrm>
        </p:spPr>
        <p:txBody>
          <a:bodyPr/>
          <a:lstStyle/>
          <a:p>
            <a:r>
              <a:rPr lang="ru-RU" dirty="0" smtClean="0"/>
              <a:t>Взаимодействия аллелей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6800" y="1825625"/>
            <a:ext cx="6477000" cy="4351338"/>
          </a:xfrm>
        </p:spPr>
        <p:txBody>
          <a:bodyPr/>
          <a:lstStyle/>
          <a:p>
            <a:pPr marL="609600" indent="-609600">
              <a:spcBef>
                <a:spcPct val="45000"/>
              </a:spcBef>
            </a:pPr>
            <a:r>
              <a:rPr lang="ru-RU" altLang="ru-RU" b="1" dirty="0" smtClean="0">
                <a:solidFill>
                  <a:srgbClr val="5E4D2C"/>
                </a:solidFill>
              </a:rPr>
              <a:t>Доминирование</a:t>
            </a:r>
          </a:p>
          <a:p>
            <a:pPr marL="609600" indent="-609600">
              <a:spcBef>
                <a:spcPct val="45000"/>
              </a:spcBef>
            </a:pPr>
            <a:r>
              <a:rPr lang="ru-RU" altLang="ru-RU" b="1" dirty="0" smtClean="0">
                <a:solidFill>
                  <a:srgbClr val="5E4D2C"/>
                </a:solidFill>
              </a:rPr>
              <a:t>Неполное доминирование</a:t>
            </a:r>
          </a:p>
          <a:p>
            <a:pPr marL="609600" indent="-609600">
              <a:spcBef>
                <a:spcPct val="45000"/>
              </a:spcBef>
            </a:pPr>
            <a:r>
              <a:rPr lang="ru-RU" altLang="ru-RU" b="1" dirty="0" err="1" smtClean="0">
                <a:solidFill>
                  <a:srgbClr val="5E4D2C"/>
                </a:solidFill>
              </a:rPr>
              <a:t>Кодоминирование</a:t>
            </a:r>
            <a:r>
              <a:rPr lang="ru-RU" altLang="ru-RU" b="1" dirty="0" smtClean="0">
                <a:solidFill>
                  <a:srgbClr val="5E4D2C"/>
                </a:solidFill>
              </a:rPr>
              <a:t> </a:t>
            </a:r>
          </a:p>
          <a:p>
            <a:pPr marL="609600" indent="-609600">
              <a:spcBef>
                <a:spcPct val="45000"/>
              </a:spcBef>
            </a:pPr>
            <a:r>
              <a:rPr lang="ru-RU" altLang="ru-RU" b="1" dirty="0" smtClean="0">
                <a:solidFill>
                  <a:srgbClr val="5E4D2C"/>
                </a:solidFill>
              </a:rPr>
              <a:t>Множественный аллелизм</a:t>
            </a:r>
          </a:p>
          <a:p>
            <a:pPr marL="609600" indent="-609600">
              <a:spcBef>
                <a:spcPct val="45000"/>
              </a:spcBef>
            </a:pPr>
            <a:r>
              <a:rPr lang="ru-RU" altLang="ru-RU" b="1" dirty="0" smtClean="0">
                <a:solidFill>
                  <a:srgbClr val="5E4D2C"/>
                </a:solidFill>
              </a:rPr>
              <a:t>Летальные и полулетальные гены</a:t>
            </a:r>
          </a:p>
          <a:p>
            <a:pPr marL="609600" indent="-609600">
              <a:spcBef>
                <a:spcPct val="45000"/>
              </a:spcBef>
            </a:pPr>
            <a:r>
              <a:rPr lang="ru-RU" altLang="ru-RU" b="1" dirty="0" err="1" smtClean="0">
                <a:solidFill>
                  <a:srgbClr val="5E4D2C"/>
                </a:solidFill>
              </a:rPr>
              <a:t>Плейотропные</a:t>
            </a:r>
            <a:r>
              <a:rPr lang="ru-RU" altLang="ru-RU" b="1" dirty="0" smtClean="0">
                <a:solidFill>
                  <a:srgbClr val="5E4D2C"/>
                </a:solidFill>
              </a:rPr>
              <a:t> гены</a:t>
            </a:r>
          </a:p>
          <a:p>
            <a:pPr marL="609600" indent="-609600">
              <a:spcBef>
                <a:spcPct val="45000"/>
              </a:spcBef>
            </a:pPr>
            <a:r>
              <a:rPr lang="ru-RU" altLang="ru-RU" b="1" dirty="0" smtClean="0">
                <a:solidFill>
                  <a:srgbClr val="5E4D2C"/>
                </a:solidFill>
              </a:rPr>
              <a:t>Экспрессивность и пенетрантность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9100" y="669925"/>
            <a:ext cx="4368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Анализирующее скрещивание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89000" y="2279651"/>
            <a:ext cx="3429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Нужно хорошо знать все типы расщеплений в моногибридных скрещиваниях!</a:t>
            </a:r>
          </a:p>
          <a:p>
            <a:r>
              <a:rPr lang="ru-RU" smtClean="0"/>
              <a:t>1:1</a:t>
            </a:r>
          </a:p>
          <a:p>
            <a:r>
              <a:rPr lang="ru-RU" smtClean="0"/>
              <a:t>1:2:1</a:t>
            </a:r>
          </a:p>
          <a:p>
            <a:r>
              <a:rPr lang="ru-RU" smtClean="0"/>
              <a:t>3:1</a:t>
            </a:r>
          </a:p>
          <a:p>
            <a:r>
              <a:rPr lang="ru-RU" smtClean="0"/>
              <a:t>2:1</a:t>
            </a:r>
          </a:p>
          <a:p>
            <a:r>
              <a:rPr lang="ru-RU" smtClean="0"/>
              <a:t>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325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Объяснения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114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В ответе при отсутствии объяснения результатов скрещивания высший балл не присваивается даже в случае правильного решения задачи. </a:t>
            </a:r>
          </a:p>
          <a:p>
            <a:pPr marL="0" indent="0">
              <a:buNone/>
            </a:pPr>
            <a:r>
              <a:rPr lang="ru-RU" dirty="0" smtClean="0"/>
              <a:t>• Если в задаче требуется указать закон наследственности, то должно быть указано его название. </a:t>
            </a:r>
          </a:p>
          <a:p>
            <a:pPr marL="0" indent="0">
              <a:buNone/>
            </a:pPr>
            <a:r>
              <a:rPr lang="ru-RU" dirty="0" smtClean="0"/>
              <a:t>• Если в ответе указан номер закона или автор (1 закон, закон Менделя, закон Моргана), то ответ не принимается как верный и балл не выставляется.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09733" y="5025097"/>
            <a:ext cx="83932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При этом если сразу проявляется несколько законов или явлений, описывать желательно ВСЕ.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30706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единообразие гибридов (все дети получились идентичными по генотипу и фенотипу)</a:t>
            </a:r>
          </a:p>
          <a:p>
            <a:r>
              <a:rPr lang="ru-RU" dirty="0"/>
              <a:t>В скрещивании наблюдается</a:t>
            </a:r>
            <a:r>
              <a:rPr lang="ru-RU" b="1" dirty="0"/>
              <a:t> закон единообразия гибридов первого поколения,</a:t>
            </a:r>
            <a:r>
              <a:rPr lang="ru-RU" dirty="0"/>
              <a:t> так как все получившиеся гибриды </a:t>
            </a:r>
            <a:r>
              <a:rPr lang="ru-RU" b="1" dirty="0"/>
              <a:t>идентичны </a:t>
            </a:r>
            <a:r>
              <a:rPr lang="ru-RU" dirty="0"/>
              <a:t>по генотипу и </a:t>
            </a:r>
            <a:r>
              <a:rPr lang="ru-RU" dirty="0" smtClean="0"/>
              <a:t>фенотипу</a:t>
            </a:r>
          </a:p>
          <a:p>
            <a:r>
              <a:rPr lang="ru-RU" b="1" dirty="0"/>
              <a:t>расщепление по двум признакам (</a:t>
            </a:r>
            <a:r>
              <a:rPr lang="ru-RU" b="1" dirty="0" err="1"/>
              <a:t>дигибридное</a:t>
            </a:r>
            <a:r>
              <a:rPr lang="ru-RU" b="1" dirty="0"/>
              <a:t> скрещивание) без сцепления генов</a:t>
            </a:r>
          </a:p>
          <a:p>
            <a:r>
              <a:rPr lang="ru-RU" dirty="0"/>
              <a:t>Проявляется закон </a:t>
            </a:r>
            <a:r>
              <a:rPr lang="ru-RU" b="1" dirty="0"/>
              <a:t>независимого наследования признаков, </a:t>
            </a:r>
            <a:r>
              <a:rPr lang="ru-RU" dirty="0"/>
              <a:t>так как гены расположены в </a:t>
            </a:r>
            <a:r>
              <a:rPr lang="ru-RU" b="1" dirty="0"/>
              <a:t>разных парах гомологичных хромосом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837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Если используется анализирующее скрещивание (</a:t>
            </a:r>
            <a:r>
              <a:rPr lang="ru-RU" b="1" dirty="0" err="1"/>
              <a:t>aa</a:t>
            </a:r>
            <a:r>
              <a:rPr lang="ru-RU" b="1" dirty="0"/>
              <a:t> или </a:t>
            </a:r>
            <a:r>
              <a:rPr lang="ru-RU" b="1" dirty="0" err="1"/>
              <a:t>aabb</a:t>
            </a:r>
            <a:r>
              <a:rPr lang="ru-RU" b="1" dirty="0"/>
              <a:t>):</a:t>
            </a:r>
          </a:p>
          <a:p>
            <a:pPr marL="0" indent="0">
              <a:buNone/>
            </a:pPr>
            <a:r>
              <a:rPr lang="ru-RU" dirty="0"/>
              <a:t>В скрещивании было использовано </a:t>
            </a:r>
            <a:r>
              <a:rPr lang="ru-RU" b="1" dirty="0"/>
              <a:t>анализирующее скрещивание </a:t>
            </a:r>
            <a:r>
              <a:rPr lang="ru-RU" dirty="0"/>
              <a:t>— с рецессивной </a:t>
            </a:r>
            <a:r>
              <a:rPr lang="ru-RU" dirty="0" err="1"/>
              <a:t>гомозиготой</a:t>
            </a:r>
            <a:r>
              <a:rPr lang="ru-RU" dirty="0"/>
              <a:t> (</a:t>
            </a:r>
            <a:r>
              <a:rPr lang="ru-RU" dirty="0" err="1"/>
              <a:t>дигомозиготой</a:t>
            </a:r>
            <a:r>
              <a:rPr lang="ru-RU" dirty="0"/>
              <a:t>), которое производится для </a:t>
            </a:r>
            <a:r>
              <a:rPr lang="ru-RU" b="1" dirty="0"/>
              <a:t>определения генотипа особи с доминантными </a:t>
            </a:r>
            <a:r>
              <a:rPr lang="ru-RU" b="1" dirty="0" smtClean="0"/>
              <a:t>признаками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Если </a:t>
            </a:r>
            <a:r>
              <a:rPr lang="ru-RU" b="1" dirty="0" smtClean="0"/>
              <a:t>неполное доминирование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Часть потомства (или всё потомство) имеет </a:t>
            </a:r>
            <a:r>
              <a:rPr lang="ru-RU" b="1" dirty="0"/>
              <a:t>промежуточный признак, </a:t>
            </a:r>
            <a:r>
              <a:rPr lang="ru-RU" dirty="0"/>
              <a:t>так как </a:t>
            </a:r>
            <a:r>
              <a:rPr lang="ru-RU" b="1" dirty="0"/>
              <a:t>доминантный аллель не полностью подавляет рецессивный, </a:t>
            </a:r>
            <a:r>
              <a:rPr lang="ru-RU" dirty="0"/>
              <a:t>возникает явление </a:t>
            </a:r>
            <a:r>
              <a:rPr lang="ru-RU" b="1" dirty="0"/>
              <a:t>неполного доминирования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865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Если в задаче множественный аллелизм</a:t>
            </a:r>
          </a:p>
          <a:p>
            <a:r>
              <a:rPr lang="ru-RU" dirty="0"/>
              <a:t>Данный тип наследования — </a:t>
            </a:r>
            <a:r>
              <a:rPr lang="ru-RU" b="1" dirty="0"/>
              <a:t>множественный аллелизм, </a:t>
            </a:r>
            <a:r>
              <a:rPr lang="ru-RU" dirty="0"/>
              <a:t>связан с тем, что ген имеет </a:t>
            </a:r>
            <a:r>
              <a:rPr lang="ru-RU" b="1" dirty="0"/>
              <a:t>несколько вариантов аллелей,</a:t>
            </a:r>
            <a:r>
              <a:rPr lang="ru-RU" dirty="0"/>
              <a:t> помимо доминантного и рецессивного, в связи с этим изменяется </a:t>
            </a:r>
            <a:r>
              <a:rPr lang="ru-RU" b="1" dirty="0"/>
              <a:t>расщепление по фенотипу и </a:t>
            </a:r>
            <a:r>
              <a:rPr lang="ru-RU" b="1" dirty="0" smtClean="0"/>
              <a:t>генотипу</a:t>
            </a:r>
          </a:p>
          <a:p>
            <a:endParaRPr lang="ru-RU" b="1" dirty="0"/>
          </a:p>
          <a:p>
            <a:r>
              <a:rPr lang="ru-RU" b="1" dirty="0" smtClean="0"/>
              <a:t>Если </a:t>
            </a:r>
            <a:r>
              <a:rPr lang="ru-RU" b="1" dirty="0"/>
              <a:t>есть гибель эмбрионов (летальный аллель)</a:t>
            </a:r>
          </a:p>
          <a:p>
            <a:r>
              <a:rPr lang="ru-RU" dirty="0"/>
              <a:t>Фенотипическое расщепление в потомстве связано с </a:t>
            </a:r>
            <a:r>
              <a:rPr lang="ru-RU" b="1" dirty="0"/>
              <a:t>гибелью эмбрионов </a:t>
            </a:r>
            <a:r>
              <a:rPr lang="ru-RU" dirty="0"/>
              <a:t>с генотипом АА (или </a:t>
            </a:r>
            <a:r>
              <a:rPr lang="ru-RU" dirty="0" err="1"/>
              <a:t>Аа</a:t>
            </a:r>
            <a:r>
              <a:rPr lang="ru-RU" dirty="0"/>
              <a:t>, или </a:t>
            </a:r>
            <a:r>
              <a:rPr lang="ru-RU" dirty="0" err="1"/>
              <a:t>аа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391259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1680</Words>
  <Application>Microsoft Office PowerPoint</Application>
  <PresentationFormat>Широкоэкранный</PresentationFormat>
  <Paragraphs>350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Comic Sans MS</vt:lpstr>
      <vt:lpstr>Nunito</vt:lpstr>
      <vt:lpstr>Times New Roman</vt:lpstr>
      <vt:lpstr>Wingdings</vt:lpstr>
      <vt:lpstr>Тема Office</vt:lpstr>
      <vt:lpstr>Задачи по генетике в ЕГЭ</vt:lpstr>
      <vt:lpstr>Базовая подготовка</vt:lpstr>
      <vt:lpstr>Требования к оформлению</vt:lpstr>
      <vt:lpstr>Легенда: А – цвет В - форма</vt:lpstr>
      <vt:lpstr>Взаимодействия аллелей</vt:lpstr>
      <vt:lpstr>Объяснения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Независимое наследование</vt:lpstr>
      <vt:lpstr>Все задачи на дигибридное скрещивание</vt:lpstr>
      <vt:lpstr>Дигибридное с леталью</vt:lpstr>
      <vt:lpstr>Презентация PowerPoint</vt:lpstr>
      <vt:lpstr>Пример</vt:lpstr>
      <vt:lpstr>Взаимодействие генов</vt:lpstr>
      <vt:lpstr>Взаимодействие генов</vt:lpstr>
      <vt:lpstr>Сцепленное с полом наследование</vt:lpstr>
      <vt:lpstr>Презентация PowerPoint</vt:lpstr>
      <vt:lpstr>Презентация PowerPoint</vt:lpstr>
      <vt:lpstr>Задачи, в которых один признак аутосомный, а другой сцеплен с полом (крисс-кросс наследование)</vt:lpstr>
      <vt:lpstr>Презентация PowerPoint</vt:lpstr>
      <vt:lpstr>Презентация PowerPoint</vt:lpstr>
      <vt:lpstr>Задачи на сцепленное наследование генов</vt:lpstr>
      <vt:lpstr>Презентация PowerPoint</vt:lpstr>
      <vt:lpstr>Презентация PowerPoint</vt:lpstr>
      <vt:lpstr>В условии не сказано, что гены сцеплены</vt:lpstr>
      <vt:lpstr>Хромосомные карты</vt:lpstr>
      <vt:lpstr>Презентация PowerPoint</vt:lpstr>
      <vt:lpstr>Сцепление двух генов с Х-хромосомой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по генетике в ЕГЭ</dc:title>
  <dc:creator>voronina_l@inbox.ru</dc:creator>
  <cp:lastModifiedBy>voronina_l@inbox.ru</cp:lastModifiedBy>
  <cp:revision>14</cp:revision>
  <dcterms:created xsi:type="dcterms:W3CDTF">2025-01-31T02:18:27Z</dcterms:created>
  <dcterms:modified xsi:type="dcterms:W3CDTF">2025-09-25T04:05:42Z</dcterms:modified>
</cp:coreProperties>
</file>